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4"/>
  </p:notesMasterIdLst>
  <p:sldIdLst>
    <p:sldId id="257" r:id="rId2"/>
    <p:sldId id="258" r:id="rId3"/>
    <p:sldId id="260" r:id="rId4"/>
    <p:sldId id="261" r:id="rId5"/>
    <p:sldId id="262" r:id="rId6"/>
    <p:sldId id="263" r:id="rId7"/>
    <p:sldId id="264" r:id="rId8"/>
    <p:sldId id="265" r:id="rId9"/>
    <p:sldId id="268" r:id="rId10"/>
    <p:sldId id="267" r:id="rId11"/>
    <p:sldId id="266" r:id="rId12"/>
    <p:sldId id="269" r:id="rId13"/>
    <p:sldId id="271" r:id="rId14"/>
    <p:sldId id="272" r:id="rId15"/>
    <p:sldId id="273" r:id="rId16"/>
    <p:sldId id="274" r:id="rId17"/>
    <p:sldId id="275" r:id="rId18"/>
    <p:sldId id="276" r:id="rId19"/>
    <p:sldId id="280" r:id="rId20"/>
    <p:sldId id="277" r:id="rId21"/>
    <p:sldId id="279" r:id="rId22"/>
    <p:sldId id="281" r:id="rId23"/>
    <p:sldId id="282" r:id="rId24"/>
    <p:sldId id="283" r:id="rId25"/>
    <p:sldId id="284" r:id="rId26"/>
    <p:sldId id="292" r:id="rId27"/>
    <p:sldId id="285" r:id="rId28"/>
    <p:sldId id="286" r:id="rId29"/>
    <p:sldId id="287" r:id="rId30"/>
    <p:sldId id="288" r:id="rId31"/>
    <p:sldId id="289" r:id="rId32"/>
    <p:sldId id="290" r:id="rId33"/>
    <p:sldId id="293" r:id="rId34"/>
    <p:sldId id="294" r:id="rId35"/>
    <p:sldId id="295" r:id="rId36"/>
    <p:sldId id="297" r:id="rId37"/>
    <p:sldId id="298" r:id="rId38"/>
    <p:sldId id="299" r:id="rId39"/>
    <p:sldId id="296" r:id="rId40"/>
    <p:sldId id="300" r:id="rId41"/>
    <p:sldId id="301" r:id="rId42"/>
    <p:sldId id="30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6600"/>
    <a:srgbClr val="00FFFF"/>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71" autoAdjust="0"/>
  </p:normalViewPr>
  <p:slideViewPr>
    <p:cSldViewPr>
      <p:cViewPr>
        <p:scale>
          <a:sx n="84" d="100"/>
          <a:sy n="84" d="100"/>
        </p:scale>
        <p:origin x="-96"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1812"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2754C7-CF6F-471E-B19F-AC0462F43A4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4685B4C-EC20-4869-9456-F7CE7FCAFABA}">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fa-IR" sz="2800" b="1" dirty="0" smtClean="0">
              <a:solidFill>
                <a:srgbClr val="C00000"/>
              </a:solidFill>
              <a:cs typeface="B Zar" pitchFamily="2" charset="-78"/>
            </a:rPr>
            <a:t>عیب ها</a:t>
          </a:r>
          <a:endParaRPr lang="en-US" sz="2800" b="1" dirty="0">
            <a:solidFill>
              <a:srgbClr val="C00000"/>
            </a:solidFill>
            <a:cs typeface="B Zar" pitchFamily="2" charset="-78"/>
          </a:endParaRPr>
        </a:p>
      </dgm:t>
    </dgm:pt>
    <dgm:pt modelId="{DE608E42-FD8B-4C4C-8CF9-160C908C4E61}" type="parTrans" cxnId="{1F5F017E-40CF-4CB9-8951-D053181D9EA3}">
      <dgm:prSet/>
      <dgm:spPr/>
      <dgm:t>
        <a:bodyPr/>
        <a:lstStyle/>
        <a:p>
          <a:endParaRPr lang="en-US"/>
        </a:p>
      </dgm:t>
    </dgm:pt>
    <dgm:pt modelId="{556A2886-B54D-4A75-9A9C-18C20D1198E8}" type="sibTrans" cxnId="{1F5F017E-40CF-4CB9-8951-D053181D9EA3}">
      <dgm:prSet/>
      <dgm:spPr/>
      <dgm:t>
        <a:bodyPr/>
        <a:lstStyle/>
        <a:p>
          <a:endParaRPr lang="en-US"/>
        </a:p>
      </dgm:t>
    </dgm:pt>
    <dgm:pt modelId="{43102B77-7D13-491C-BA54-BF3549584548}">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fa-IR" sz="2800" dirty="0" smtClean="0">
              <a:cs typeface="B Zar" pitchFamily="2" charset="-78"/>
            </a:rPr>
            <a:t>عارضی</a:t>
          </a:r>
          <a:endParaRPr lang="en-US" sz="2800" dirty="0">
            <a:cs typeface="B Zar" pitchFamily="2" charset="-78"/>
          </a:endParaRPr>
        </a:p>
      </dgm:t>
    </dgm:pt>
    <dgm:pt modelId="{BA43378D-B225-4854-8956-29101B3013EE}" type="parTrans" cxnId="{53BA83BA-613B-49E6-AEA5-1E14EB141BBB}">
      <dgm:prSet/>
      <dgm:spPr/>
      <dgm:t>
        <a:bodyPr/>
        <a:lstStyle/>
        <a:p>
          <a:endParaRPr lang="en-US"/>
        </a:p>
      </dgm:t>
    </dgm:pt>
    <dgm:pt modelId="{2879CC9C-A524-4DB0-A18B-F844B3C1F1B7}" type="sibTrans" cxnId="{53BA83BA-613B-49E6-AEA5-1E14EB141BBB}">
      <dgm:prSet/>
      <dgm:spPr/>
      <dgm:t>
        <a:bodyPr/>
        <a:lstStyle/>
        <a:p>
          <a:endParaRPr lang="en-US"/>
        </a:p>
      </dgm:t>
    </dgm:pt>
    <dgm:pt modelId="{7CEE7857-08AE-46F2-A70B-21463C6927E7}">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fa-IR" sz="2400" dirty="0" smtClean="0">
              <a:cs typeface="B Zar" pitchFamily="2" charset="-78"/>
            </a:rPr>
            <a:t>غیر قابل رفع</a:t>
          </a:r>
          <a:endParaRPr lang="en-US" sz="2400" dirty="0">
            <a:cs typeface="B Zar" pitchFamily="2" charset="-78"/>
          </a:endParaRPr>
        </a:p>
      </dgm:t>
    </dgm:pt>
    <dgm:pt modelId="{7020EEB7-4625-4BD9-A28A-A95BDF8BDC31}" type="parTrans" cxnId="{0A404475-74CD-4E4D-880F-C09E2413DDE4}">
      <dgm:prSet/>
      <dgm:spPr/>
      <dgm:t>
        <a:bodyPr/>
        <a:lstStyle/>
        <a:p>
          <a:endParaRPr lang="en-US"/>
        </a:p>
      </dgm:t>
    </dgm:pt>
    <dgm:pt modelId="{DFFF184D-0F30-4F9B-8C61-823F0B44BE64}" type="sibTrans" cxnId="{0A404475-74CD-4E4D-880F-C09E2413DDE4}">
      <dgm:prSet/>
      <dgm:spPr/>
      <dgm:t>
        <a:bodyPr/>
        <a:lstStyle/>
        <a:p>
          <a:endParaRPr lang="en-US"/>
        </a:p>
      </dgm:t>
    </dgm:pt>
    <dgm:pt modelId="{3A7F4899-3341-41DC-91FD-9DCCE0BFE628}">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fa-IR" sz="2400" dirty="0" smtClean="0">
              <a:cs typeface="B Zar" pitchFamily="2" charset="-78"/>
            </a:rPr>
            <a:t>قابل رفع</a:t>
          </a:r>
          <a:endParaRPr lang="en-US" sz="2400" dirty="0">
            <a:cs typeface="B Zar" pitchFamily="2" charset="-78"/>
          </a:endParaRPr>
        </a:p>
      </dgm:t>
    </dgm:pt>
    <dgm:pt modelId="{92C8DFE4-9D54-4F5C-A984-E699BF66E331}" type="parTrans" cxnId="{24F2D8D0-2C19-4257-9FA2-CEDF361726FD}">
      <dgm:prSet/>
      <dgm:spPr/>
      <dgm:t>
        <a:bodyPr/>
        <a:lstStyle/>
        <a:p>
          <a:endParaRPr lang="en-US"/>
        </a:p>
      </dgm:t>
    </dgm:pt>
    <dgm:pt modelId="{21612A55-2E7E-41FF-B9F6-3877614A5909}" type="sibTrans" cxnId="{24F2D8D0-2C19-4257-9FA2-CEDF361726FD}">
      <dgm:prSet/>
      <dgm:spPr/>
      <dgm:t>
        <a:bodyPr/>
        <a:lstStyle/>
        <a:p>
          <a:endParaRPr lang="en-US"/>
        </a:p>
      </dgm:t>
    </dgm:pt>
    <dgm:pt modelId="{0E1881A6-E688-4039-AE64-CD223AAF5CD3}">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fa-IR" sz="2800" dirty="0" smtClean="0">
              <a:cs typeface="B Zar" pitchFamily="2" charset="-78"/>
            </a:rPr>
            <a:t>ذاتی</a:t>
          </a:r>
          <a:endParaRPr lang="en-US" sz="2800" dirty="0">
            <a:cs typeface="B Zar" pitchFamily="2" charset="-78"/>
          </a:endParaRPr>
        </a:p>
      </dgm:t>
    </dgm:pt>
    <dgm:pt modelId="{DF234163-E11C-4C62-B72D-7B1C686360D9}" type="parTrans" cxnId="{9AC0B4AB-23BE-4224-9E69-C74FCF7943CD}">
      <dgm:prSet/>
      <dgm:spPr/>
      <dgm:t>
        <a:bodyPr/>
        <a:lstStyle/>
        <a:p>
          <a:endParaRPr lang="en-US"/>
        </a:p>
      </dgm:t>
    </dgm:pt>
    <dgm:pt modelId="{6441F58A-2B8E-40B9-9840-C8274562316F}" type="sibTrans" cxnId="{9AC0B4AB-23BE-4224-9E69-C74FCF7943CD}">
      <dgm:prSet/>
      <dgm:spPr/>
      <dgm:t>
        <a:bodyPr/>
        <a:lstStyle/>
        <a:p>
          <a:endParaRPr lang="en-US"/>
        </a:p>
      </dgm:t>
    </dgm:pt>
    <dgm:pt modelId="{21AB2E5C-41EA-49B8-A98C-A7A9A64EE49D}">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fa-IR" sz="2400" dirty="0" smtClean="0">
              <a:cs typeface="B Zar" pitchFamily="2" charset="-78"/>
            </a:rPr>
            <a:t>غیر قابل رفع</a:t>
          </a:r>
          <a:endParaRPr lang="en-US" sz="2400" dirty="0">
            <a:cs typeface="B Zar" pitchFamily="2" charset="-78"/>
          </a:endParaRPr>
        </a:p>
      </dgm:t>
    </dgm:pt>
    <dgm:pt modelId="{10809A53-7705-402B-AEFD-C7DF48A5A525}" type="parTrans" cxnId="{1EDAE726-0A9C-49CE-8AEE-0E032D8AF625}">
      <dgm:prSet/>
      <dgm:spPr/>
      <dgm:t>
        <a:bodyPr/>
        <a:lstStyle/>
        <a:p>
          <a:endParaRPr lang="en-US"/>
        </a:p>
      </dgm:t>
    </dgm:pt>
    <dgm:pt modelId="{F41A9894-DD6C-4DAD-B363-6E762A224CBF}" type="sibTrans" cxnId="{1EDAE726-0A9C-49CE-8AEE-0E032D8AF625}">
      <dgm:prSet/>
      <dgm:spPr/>
      <dgm:t>
        <a:bodyPr/>
        <a:lstStyle/>
        <a:p>
          <a:endParaRPr lang="en-US"/>
        </a:p>
      </dgm:t>
    </dgm:pt>
    <dgm:pt modelId="{62D7AE15-81AF-46C0-9294-9BDE8DD29D0C}" type="asst">
      <dgm:prSet phldrT="[Text]" custT="1">
        <dgm:style>
          <a:lnRef idx="1">
            <a:schemeClr val="accent4"/>
          </a:lnRef>
          <a:fillRef idx="2">
            <a:schemeClr val="accent4"/>
          </a:fillRef>
          <a:effectRef idx="1">
            <a:schemeClr val="accent4"/>
          </a:effectRef>
          <a:fontRef idx="minor">
            <a:schemeClr val="dk1"/>
          </a:fontRef>
        </dgm:style>
      </dgm:prSet>
      <dgm:spPr/>
      <dgm:t>
        <a:bodyPr/>
        <a:lstStyle/>
        <a:p>
          <a:r>
            <a:rPr lang="fa-IR" sz="2400" dirty="0" smtClean="0">
              <a:cs typeface="B Zar" pitchFamily="2" charset="-78"/>
            </a:rPr>
            <a:t>قابل رفع</a:t>
          </a:r>
          <a:endParaRPr lang="en-US" sz="2400" dirty="0">
            <a:cs typeface="B Zar" pitchFamily="2" charset="-78"/>
          </a:endParaRPr>
        </a:p>
      </dgm:t>
    </dgm:pt>
    <dgm:pt modelId="{07F4633B-B89C-4D16-8664-008B82551873}" type="parTrans" cxnId="{57FB348E-097D-4082-9ACF-5AF13B30B559}">
      <dgm:prSet/>
      <dgm:spPr/>
      <dgm:t>
        <a:bodyPr/>
        <a:lstStyle/>
        <a:p>
          <a:endParaRPr lang="en-US"/>
        </a:p>
      </dgm:t>
    </dgm:pt>
    <dgm:pt modelId="{CD458F7B-F8F8-4BB3-88B3-1BE0CB2A26D8}" type="sibTrans" cxnId="{57FB348E-097D-4082-9ACF-5AF13B30B559}">
      <dgm:prSet/>
      <dgm:spPr/>
      <dgm:t>
        <a:bodyPr/>
        <a:lstStyle/>
        <a:p>
          <a:endParaRPr lang="en-US"/>
        </a:p>
      </dgm:t>
    </dgm:pt>
    <dgm:pt modelId="{807F1883-E50B-4D91-8F58-1F0B4A7FED04}" type="pres">
      <dgm:prSet presAssocID="{032754C7-CF6F-471E-B19F-AC0462F43A49}" presName="hierChild1" presStyleCnt="0">
        <dgm:presLayoutVars>
          <dgm:chPref val="1"/>
          <dgm:dir/>
          <dgm:animOne val="branch"/>
          <dgm:animLvl val="lvl"/>
          <dgm:resizeHandles/>
        </dgm:presLayoutVars>
      </dgm:prSet>
      <dgm:spPr/>
      <dgm:t>
        <a:bodyPr/>
        <a:lstStyle/>
        <a:p>
          <a:endParaRPr lang="en-US"/>
        </a:p>
      </dgm:t>
    </dgm:pt>
    <dgm:pt modelId="{C7597C1A-73FB-4408-BB09-55F32D12784C}" type="pres">
      <dgm:prSet presAssocID="{F4685B4C-EC20-4869-9456-F7CE7FCAFABA}" presName="hierRoot1" presStyleCnt="0"/>
      <dgm:spPr/>
    </dgm:pt>
    <dgm:pt modelId="{5399C8E7-EA89-4AB8-B8D5-0C2BA169B95A}" type="pres">
      <dgm:prSet presAssocID="{F4685B4C-EC20-4869-9456-F7CE7FCAFABA}" presName="composite" presStyleCnt="0"/>
      <dgm:spPr/>
    </dgm:pt>
    <dgm:pt modelId="{18F2CC43-1A59-4C6A-8ACB-2991E1F7B28E}" type="pres">
      <dgm:prSet presAssocID="{F4685B4C-EC20-4869-9456-F7CE7FCAFABA}" presName="background" presStyleLbl="node0" presStyleIdx="0" presStyleCnt="1">
        <dgm:style>
          <a:lnRef idx="1">
            <a:schemeClr val="accent2"/>
          </a:lnRef>
          <a:fillRef idx="3">
            <a:schemeClr val="accent2"/>
          </a:fillRef>
          <a:effectRef idx="2">
            <a:schemeClr val="accent2"/>
          </a:effectRef>
          <a:fontRef idx="minor">
            <a:schemeClr val="lt1"/>
          </a:fontRef>
        </dgm:style>
      </dgm:prSet>
      <dgm:spPr/>
    </dgm:pt>
    <dgm:pt modelId="{AA7A2C55-668B-4EE1-A962-7F807DEB5FFE}" type="pres">
      <dgm:prSet presAssocID="{F4685B4C-EC20-4869-9456-F7CE7FCAFABA}" presName="text" presStyleLbl="fgAcc0" presStyleIdx="0" presStyleCnt="1" custScaleX="204012" custScaleY="64790">
        <dgm:presLayoutVars>
          <dgm:chPref val="3"/>
        </dgm:presLayoutVars>
      </dgm:prSet>
      <dgm:spPr/>
      <dgm:t>
        <a:bodyPr/>
        <a:lstStyle/>
        <a:p>
          <a:endParaRPr lang="en-US"/>
        </a:p>
      </dgm:t>
    </dgm:pt>
    <dgm:pt modelId="{8A2876C2-1D5F-475A-B581-7A36D41CFA9D}" type="pres">
      <dgm:prSet presAssocID="{F4685B4C-EC20-4869-9456-F7CE7FCAFABA}" presName="hierChild2" presStyleCnt="0"/>
      <dgm:spPr/>
    </dgm:pt>
    <dgm:pt modelId="{32EE0D24-343F-4439-BD66-38CADFECD52A}" type="pres">
      <dgm:prSet presAssocID="{BA43378D-B225-4854-8956-29101B3013EE}" presName="Name10" presStyleLbl="parChTrans1D2" presStyleIdx="0" presStyleCnt="2"/>
      <dgm:spPr/>
      <dgm:t>
        <a:bodyPr/>
        <a:lstStyle/>
        <a:p>
          <a:endParaRPr lang="en-US"/>
        </a:p>
      </dgm:t>
    </dgm:pt>
    <dgm:pt modelId="{67349557-E401-47A8-905F-10E5F2853002}" type="pres">
      <dgm:prSet presAssocID="{43102B77-7D13-491C-BA54-BF3549584548}" presName="hierRoot2" presStyleCnt="0"/>
      <dgm:spPr/>
    </dgm:pt>
    <dgm:pt modelId="{970BCF84-9F32-488D-A30B-3C0F753E0726}" type="pres">
      <dgm:prSet presAssocID="{43102B77-7D13-491C-BA54-BF3549584548}" presName="composite2" presStyleCnt="0"/>
      <dgm:spPr/>
    </dgm:pt>
    <dgm:pt modelId="{068B5073-C957-43AB-90F7-F2964EC39FE2}" type="pres">
      <dgm:prSet presAssocID="{43102B77-7D13-491C-BA54-BF3549584548}" presName="background2" presStyleLbl="node2" presStyleIdx="0" presStyleCnt="2">
        <dgm:style>
          <a:lnRef idx="1">
            <a:schemeClr val="accent2"/>
          </a:lnRef>
          <a:fillRef idx="3">
            <a:schemeClr val="accent2"/>
          </a:fillRef>
          <a:effectRef idx="2">
            <a:schemeClr val="accent2"/>
          </a:effectRef>
          <a:fontRef idx="minor">
            <a:schemeClr val="lt1"/>
          </a:fontRef>
        </dgm:style>
      </dgm:prSet>
      <dgm:spPr/>
    </dgm:pt>
    <dgm:pt modelId="{E200BC58-9BB7-4F08-8175-59AE02BEAC5D}" type="pres">
      <dgm:prSet presAssocID="{43102B77-7D13-491C-BA54-BF3549584548}" presName="text2" presStyleLbl="fgAcc2" presStyleIdx="0" presStyleCnt="2" custScaleY="69878">
        <dgm:presLayoutVars>
          <dgm:chPref val="3"/>
        </dgm:presLayoutVars>
      </dgm:prSet>
      <dgm:spPr/>
      <dgm:t>
        <a:bodyPr/>
        <a:lstStyle/>
        <a:p>
          <a:endParaRPr lang="en-US"/>
        </a:p>
      </dgm:t>
    </dgm:pt>
    <dgm:pt modelId="{39F720BB-1628-4A99-984E-9AF22B7972FE}" type="pres">
      <dgm:prSet presAssocID="{43102B77-7D13-491C-BA54-BF3549584548}" presName="hierChild3" presStyleCnt="0"/>
      <dgm:spPr/>
    </dgm:pt>
    <dgm:pt modelId="{25F7392E-01BD-473F-BF87-838A35000C58}" type="pres">
      <dgm:prSet presAssocID="{7020EEB7-4625-4BD9-A28A-A95BDF8BDC31}" presName="Name17" presStyleLbl="parChTrans1D3" presStyleIdx="0" presStyleCnt="4"/>
      <dgm:spPr/>
      <dgm:t>
        <a:bodyPr/>
        <a:lstStyle/>
        <a:p>
          <a:endParaRPr lang="en-US"/>
        </a:p>
      </dgm:t>
    </dgm:pt>
    <dgm:pt modelId="{5CE9EB2E-AD32-42E2-BE47-4582601D549C}" type="pres">
      <dgm:prSet presAssocID="{7CEE7857-08AE-46F2-A70B-21463C6927E7}" presName="hierRoot3" presStyleCnt="0"/>
      <dgm:spPr/>
    </dgm:pt>
    <dgm:pt modelId="{5FEF76C3-05A1-4535-A2F1-A1B3F34F9091}" type="pres">
      <dgm:prSet presAssocID="{7CEE7857-08AE-46F2-A70B-21463C6927E7}" presName="composite3" presStyleCnt="0"/>
      <dgm:spPr/>
    </dgm:pt>
    <dgm:pt modelId="{16A3551A-8323-4CF9-982D-A4AA9AE5F035}" type="pres">
      <dgm:prSet presAssocID="{7CEE7857-08AE-46F2-A70B-21463C6927E7}" presName="background3" presStyleLbl="node3" presStyleIdx="0" presStyleCnt="3">
        <dgm:style>
          <a:lnRef idx="1">
            <a:schemeClr val="accent2"/>
          </a:lnRef>
          <a:fillRef idx="3">
            <a:schemeClr val="accent2"/>
          </a:fillRef>
          <a:effectRef idx="2">
            <a:schemeClr val="accent2"/>
          </a:effectRef>
          <a:fontRef idx="minor">
            <a:schemeClr val="lt1"/>
          </a:fontRef>
        </dgm:style>
      </dgm:prSet>
      <dgm:spPr/>
    </dgm:pt>
    <dgm:pt modelId="{8E272374-5FBC-4231-8918-906BC6D575E9}" type="pres">
      <dgm:prSet presAssocID="{7CEE7857-08AE-46F2-A70B-21463C6927E7}" presName="text3" presStyleLbl="fgAcc3" presStyleIdx="0" presStyleCnt="4" custScaleY="43691">
        <dgm:presLayoutVars>
          <dgm:chPref val="3"/>
        </dgm:presLayoutVars>
      </dgm:prSet>
      <dgm:spPr/>
      <dgm:t>
        <a:bodyPr/>
        <a:lstStyle/>
        <a:p>
          <a:endParaRPr lang="en-US"/>
        </a:p>
      </dgm:t>
    </dgm:pt>
    <dgm:pt modelId="{E892321F-CB23-49D8-A7B9-9FE35C8A2E0B}" type="pres">
      <dgm:prSet presAssocID="{7CEE7857-08AE-46F2-A70B-21463C6927E7}" presName="hierChild4" presStyleCnt="0"/>
      <dgm:spPr/>
    </dgm:pt>
    <dgm:pt modelId="{D6AE9A85-EE4F-4292-AE9B-CCF2502A9287}" type="pres">
      <dgm:prSet presAssocID="{92C8DFE4-9D54-4F5C-A984-E699BF66E331}" presName="Name17" presStyleLbl="parChTrans1D3" presStyleIdx="1" presStyleCnt="4"/>
      <dgm:spPr/>
      <dgm:t>
        <a:bodyPr/>
        <a:lstStyle/>
        <a:p>
          <a:endParaRPr lang="en-US"/>
        </a:p>
      </dgm:t>
    </dgm:pt>
    <dgm:pt modelId="{23BD529A-5879-4F2B-94CE-4F06835311E9}" type="pres">
      <dgm:prSet presAssocID="{3A7F4899-3341-41DC-91FD-9DCCE0BFE628}" presName="hierRoot3" presStyleCnt="0"/>
      <dgm:spPr/>
    </dgm:pt>
    <dgm:pt modelId="{315A686D-F5CE-48BB-AA33-6258252085C4}" type="pres">
      <dgm:prSet presAssocID="{3A7F4899-3341-41DC-91FD-9DCCE0BFE628}" presName="composite3" presStyleCnt="0"/>
      <dgm:spPr/>
    </dgm:pt>
    <dgm:pt modelId="{5151F577-4710-4AA6-B308-3212041B4D2C}" type="pres">
      <dgm:prSet presAssocID="{3A7F4899-3341-41DC-91FD-9DCCE0BFE628}" presName="background3" presStyleLbl="node3" presStyleIdx="1" presStyleCnt="3">
        <dgm:style>
          <a:lnRef idx="1">
            <a:schemeClr val="accent2"/>
          </a:lnRef>
          <a:fillRef idx="3">
            <a:schemeClr val="accent2"/>
          </a:fillRef>
          <a:effectRef idx="2">
            <a:schemeClr val="accent2"/>
          </a:effectRef>
          <a:fontRef idx="minor">
            <a:schemeClr val="lt1"/>
          </a:fontRef>
        </dgm:style>
      </dgm:prSet>
      <dgm:spPr/>
    </dgm:pt>
    <dgm:pt modelId="{5354C52A-8A65-419E-882E-BF04DA30DDA9}" type="pres">
      <dgm:prSet presAssocID="{3A7F4899-3341-41DC-91FD-9DCCE0BFE628}" presName="text3" presStyleLbl="fgAcc3" presStyleIdx="1" presStyleCnt="4" custScaleY="43691">
        <dgm:presLayoutVars>
          <dgm:chPref val="3"/>
        </dgm:presLayoutVars>
      </dgm:prSet>
      <dgm:spPr/>
      <dgm:t>
        <a:bodyPr/>
        <a:lstStyle/>
        <a:p>
          <a:endParaRPr lang="en-US"/>
        </a:p>
      </dgm:t>
    </dgm:pt>
    <dgm:pt modelId="{7831CA46-9AFD-4108-B065-943379D87A89}" type="pres">
      <dgm:prSet presAssocID="{3A7F4899-3341-41DC-91FD-9DCCE0BFE628}" presName="hierChild4" presStyleCnt="0"/>
      <dgm:spPr/>
    </dgm:pt>
    <dgm:pt modelId="{C1664221-2A4B-4AE5-B22F-0A01889226CD}" type="pres">
      <dgm:prSet presAssocID="{DF234163-E11C-4C62-B72D-7B1C686360D9}" presName="Name10" presStyleLbl="parChTrans1D2" presStyleIdx="1" presStyleCnt="2"/>
      <dgm:spPr/>
      <dgm:t>
        <a:bodyPr/>
        <a:lstStyle/>
        <a:p>
          <a:endParaRPr lang="en-US"/>
        </a:p>
      </dgm:t>
    </dgm:pt>
    <dgm:pt modelId="{CC97C357-A058-4D12-89B3-F12137CEB80A}" type="pres">
      <dgm:prSet presAssocID="{0E1881A6-E688-4039-AE64-CD223AAF5CD3}" presName="hierRoot2" presStyleCnt="0"/>
      <dgm:spPr/>
    </dgm:pt>
    <dgm:pt modelId="{FD36D6A4-AD9F-4CE3-97C0-EE1853B3D72E}" type="pres">
      <dgm:prSet presAssocID="{0E1881A6-E688-4039-AE64-CD223AAF5CD3}" presName="composite2" presStyleCnt="0"/>
      <dgm:spPr/>
    </dgm:pt>
    <dgm:pt modelId="{0EC65F16-2854-4548-ACA7-C0C3DF9DB2B8}" type="pres">
      <dgm:prSet presAssocID="{0E1881A6-E688-4039-AE64-CD223AAF5CD3}" presName="background2" presStyleLbl="node2" presStyleIdx="1" presStyleCnt="2">
        <dgm:style>
          <a:lnRef idx="1">
            <a:schemeClr val="accent2"/>
          </a:lnRef>
          <a:fillRef idx="3">
            <a:schemeClr val="accent2"/>
          </a:fillRef>
          <a:effectRef idx="2">
            <a:schemeClr val="accent2"/>
          </a:effectRef>
          <a:fontRef idx="minor">
            <a:schemeClr val="lt1"/>
          </a:fontRef>
        </dgm:style>
      </dgm:prSet>
      <dgm:spPr/>
    </dgm:pt>
    <dgm:pt modelId="{2AAD7B4F-08C7-4E00-AC98-4BF69A1965D5}" type="pres">
      <dgm:prSet presAssocID="{0E1881A6-E688-4039-AE64-CD223AAF5CD3}" presName="text2" presStyleLbl="fgAcc2" presStyleIdx="1" presStyleCnt="2" custScaleY="69878">
        <dgm:presLayoutVars>
          <dgm:chPref val="3"/>
        </dgm:presLayoutVars>
      </dgm:prSet>
      <dgm:spPr/>
      <dgm:t>
        <a:bodyPr/>
        <a:lstStyle/>
        <a:p>
          <a:endParaRPr lang="en-US"/>
        </a:p>
      </dgm:t>
    </dgm:pt>
    <dgm:pt modelId="{10C9AB3D-D44E-4B72-8CE8-0D61AB679704}" type="pres">
      <dgm:prSet presAssocID="{0E1881A6-E688-4039-AE64-CD223AAF5CD3}" presName="hierChild3" presStyleCnt="0"/>
      <dgm:spPr/>
    </dgm:pt>
    <dgm:pt modelId="{3EC64F4C-8F25-4A8A-A6D1-FB1065A9C6AB}" type="pres">
      <dgm:prSet presAssocID="{10809A53-7705-402B-AEFD-C7DF48A5A525}" presName="Name17" presStyleLbl="parChTrans1D3" presStyleIdx="2" presStyleCnt="4"/>
      <dgm:spPr/>
      <dgm:t>
        <a:bodyPr/>
        <a:lstStyle/>
        <a:p>
          <a:endParaRPr lang="en-US"/>
        </a:p>
      </dgm:t>
    </dgm:pt>
    <dgm:pt modelId="{61279528-5197-4C5F-BA92-80A50069136E}" type="pres">
      <dgm:prSet presAssocID="{21AB2E5C-41EA-49B8-A98C-A7A9A64EE49D}" presName="hierRoot3" presStyleCnt="0"/>
      <dgm:spPr/>
    </dgm:pt>
    <dgm:pt modelId="{52565352-9BC4-418A-9AC3-1E682C87FB7B}" type="pres">
      <dgm:prSet presAssocID="{21AB2E5C-41EA-49B8-A98C-A7A9A64EE49D}" presName="composite3" presStyleCnt="0"/>
      <dgm:spPr/>
    </dgm:pt>
    <dgm:pt modelId="{A09193A7-F9DE-4AFC-88A9-A3BDE273675F}" type="pres">
      <dgm:prSet presAssocID="{21AB2E5C-41EA-49B8-A98C-A7A9A64EE49D}" presName="background3" presStyleLbl="node3" presStyleIdx="2" presStyleCnt="3">
        <dgm:style>
          <a:lnRef idx="1">
            <a:schemeClr val="accent2"/>
          </a:lnRef>
          <a:fillRef idx="3">
            <a:schemeClr val="accent2"/>
          </a:fillRef>
          <a:effectRef idx="2">
            <a:schemeClr val="accent2"/>
          </a:effectRef>
          <a:fontRef idx="minor">
            <a:schemeClr val="lt1"/>
          </a:fontRef>
        </dgm:style>
      </dgm:prSet>
      <dgm:spPr/>
    </dgm:pt>
    <dgm:pt modelId="{0797F84C-9BE2-4A8B-99EA-2973655BD938}" type="pres">
      <dgm:prSet presAssocID="{21AB2E5C-41EA-49B8-A98C-A7A9A64EE49D}" presName="text3" presStyleLbl="fgAcc3" presStyleIdx="2" presStyleCnt="4" custScaleY="43691">
        <dgm:presLayoutVars>
          <dgm:chPref val="3"/>
        </dgm:presLayoutVars>
      </dgm:prSet>
      <dgm:spPr/>
      <dgm:t>
        <a:bodyPr/>
        <a:lstStyle/>
        <a:p>
          <a:endParaRPr lang="en-US"/>
        </a:p>
      </dgm:t>
    </dgm:pt>
    <dgm:pt modelId="{E5D65A5E-7F7B-4F39-B586-760E652592B4}" type="pres">
      <dgm:prSet presAssocID="{21AB2E5C-41EA-49B8-A98C-A7A9A64EE49D}" presName="hierChild4" presStyleCnt="0"/>
      <dgm:spPr/>
    </dgm:pt>
    <dgm:pt modelId="{A168D7B0-9E7A-4E64-9989-C8303934F917}" type="pres">
      <dgm:prSet presAssocID="{07F4633B-B89C-4D16-8664-008B82551873}" presName="Name17" presStyleLbl="parChTrans1D3" presStyleIdx="3" presStyleCnt="4"/>
      <dgm:spPr/>
      <dgm:t>
        <a:bodyPr/>
        <a:lstStyle/>
        <a:p>
          <a:endParaRPr lang="en-US"/>
        </a:p>
      </dgm:t>
    </dgm:pt>
    <dgm:pt modelId="{35CDD9CC-C3D7-49D4-9D1B-B24C9C029F02}" type="pres">
      <dgm:prSet presAssocID="{62D7AE15-81AF-46C0-9294-9BDE8DD29D0C}" presName="hierRoot3" presStyleCnt="0"/>
      <dgm:spPr/>
    </dgm:pt>
    <dgm:pt modelId="{1752D401-21A1-40A9-9DBE-44444A7E7715}" type="pres">
      <dgm:prSet presAssocID="{62D7AE15-81AF-46C0-9294-9BDE8DD29D0C}" presName="composite3" presStyleCnt="0"/>
      <dgm:spPr/>
    </dgm:pt>
    <dgm:pt modelId="{DCA90B91-F5BF-40E2-AD67-C27B3C62A803}" type="pres">
      <dgm:prSet presAssocID="{62D7AE15-81AF-46C0-9294-9BDE8DD29D0C}" presName="background3" presStyleLbl="asst2" presStyleIdx="0" presStyleCnt="1">
        <dgm:style>
          <a:lnRef idx="1">
            <a:schemeClr val="accent2"/>
          </a:lnRef>
          <a:fillRef idx="3">
            <a:schemeClr val="accent2"/>
          </a:fillRef>
          <a:effectRef idx="2">
            <a:schemeClr val="accent2"/>
          </a:effectRef>
          <a:fontRef idx="minor">
            <a:schemeClr val="lt1"/>
          </a:fontRef>
        </dgm:style>
      </dgm:prSet>
      <dgm:spPr/>
    </dgm:pt>
    <dgm:pt modelId="{A419ECA4-5AE2-44CF-845A-2AFD6182EB65}" type="pres">
      <dgm:prSet presAssocID="{62D7AE15-81AF-46C0-9294-9BDE8DD29D0C}" presName="text3" presStyleLbl="fgAcc3" presStyleIdx="3" presStyleCnt="4" custScaleY="43691">
        <dgm:presLayoutVars>
          <dgm:chPref val="3"/>
        </dgm:presLayoutVars>
      </dgm:prSet>
      <dgm:spPr/>
      <dgm:t>
        <a:bodyPr/>
        <a:lstStyle/>
        <a:p>
          <a:endParaRPr lang="en-US"/>
        </a:p>
      </dgm:t>
    </dgm:pt>
    <dgm:pt modelId="{06D1264F-77EA-4BB5-8FED-09565E6347A2}" type="pres">
      <dgm:prSet presAssocID="{62D7AE15-81AF-46C0-9294-9BDE8DD29D0C}" presName="hierChild4" presStyleCnt="0"/>
      <dgm:spPr/>
    </dgm:pt>
  </dgm:ptLst>
  <dgm:cxnLst>
    <dgm:cxn modelId="{24F2D8D0-2C19-4257-9FA2-CEDF361726FD}" srcId="{43102B77-7D13-491C-BA54-BF3549584548}" destId="{3A7F4899-3341-41DC-91FD-9DCCE0BFE628}" srcOrd="1" destOrd="0" parTransId="{92C8DFE4-9D54-4F5C-A984-E699BF66E331}" sibTransId="{21612A55-2E7E-41FF-B9F6-3877614A5909}"/>
    <dgm:cxn modelId="{0E33F2B4-B875-462A-951F-7C3317BD45D1}" type="presOf" srcId="{43102B77-7D13-491C-BA54-BF3549584548}" destId="{E200BC58-9BB7-4F08-8175-59AE02BEAC5D}" srcOrd="0" destOrd="0" presId="urn:microsoft.com/office/officeart/2005/8/layout/hierarchy1"/>
    <dgm:cxn modelId="{B003E88B-D1EF-4463-A588-0821003D886E}" type="presOf" srcId="{3A7F4899-3341-41DC-91FD-9DCCE0BFE628}" destId="{5354C52A-8A65-419E-882E-BF04DA30DDA9}" srcOrd="0" destOrd="0" presId="urn:microsoft.com/office/officeart/2005/8/layout/hierarchy1"/>
    <dgm:cxn modelId="{53BA83BA-613B-49E6-AEA5-1E14EB141BBB}" srcId="{F4685B4C-EC20-4869-9456-F7CE7FCAFABA}" destId="{43102B77-7D13-491C-BA54-BF3549584548}" srcOrd="0" destOrd="0" parTransId="{BA43378D-B225-4854-8956-29101B3013EE}" sibTransId="{2879CC9C-A524-4DB0-A18B-F844B3C1F1B7}"/>
    <dgm:cxn modelId="{E1C2257F-0037-443F-937E-02A5753CD20D}" type="presOf" srcId="{7CEE7857-08AE-46F2-A70B-21463C6927E7}" destId="{8E272374-5FBC-4231-8918-906BC6D575E9}" srcOrd="0" destOrd="0" presId="urn:microsoft.com/office/officeart/2005/8/layout/hierarchy1"/>
    <dgm:cxn modelId="{B5CE780D-69E5-40DC-A876-2E446A007139}" type="presOf" srcId="{92C8DFE4-9D54-4F5C-A984-E699BF66E331}" destId="{D6AE9A85-EE4F-4292-AE9B-CCF2502A9287}" srcOrd="0" destOrd="0" presId="urn:microsoft.com/office/officeart/2005/8/layout/hierarchy1"/>
    <dgm:cxn modelId="{A38983D3-0AB4-4775-B090-6F6F9446DCFB}" type="presOf" srcId="{21AB2E5C-41EA-49B8-A98C-A7A9A64EE49D}" destId="{0797F84C-9BE2-4A8B-99EA-2973655BD938}" srcOrd="0" destOrd="0" presId="urn:microsoft.com/office/officeart/2005/8/layout/hierarchy1"/>
    <dgm:cxn modelId="{1F5F017E-40CF-4CB9-8951-D053181D9EA3}" srcId="{032754C7-CF6F-471E-B19F-AC0462F43A49}" destId="{F4685B4C-EC20-4869-9456-F7CE7FCAFABA}" srcOrd="0" destOrd="0" parTransId="{DE608E42-FD8B-4C4C-8CF9-160C908C4E61}" sibTransId="{556A2886-B54D-4A75-9A9C-18C20D1198E8}"/>
    <dgm:cxn modelId="{FA601DA9-7EA2-4647-B7D9-5E434A5B2C0A}" type="presOf" srcId="{62D7AE15-81AF-46C0-9294-9BDE8DD29D0C}" destId="{A419ECA4-5AE2-44CF-845A-2AFD6182EB65}" srcOrd="0" destOrd="0" presId="urn:microsoft.com/office/officeart/2005/8/layout/hierarchy1"/>
    <dgm:cxn modelId="{7F4AE990-7B4E-4FFB-9074-0BCB00F82889}" type="presOf" srcId="{DF234163-E11C-4C62-B72D-7B1C686360D9}" destId="{C1664221-2A4B-4AE5-B22F-0A01889226CD}" srcOrd="0" destOrd="0" presId="urn:microsoft.com/office/officeart/2005/8/layout/hierarchy1"/>
    <dgm:cxn modelId="{0A404475-74CD-4E4D-880F-C09E2413DDE4}" srcId="{43102B77-7D13-491C-BA54-BF3549584548}" destId="{7CEE7857-08AE-46F2-A70B-21463C6927E7}" srcOrd="0" destOrd="0" parTransId="{7020EEB7-4625-4BD9-A28A-A95BDF8BDC31}" sibTransId="{DFFF184D-0F30-4F9B-8C61-823F0B44BE64}"/>
    <dgm:cxn modelId="{6E6B87CE-6DF3-44DA-85F9-785ED2078094}" type="presOf" srcId="{BA43378D-B225-4854-8956-29101B3013EE}" destId="{32EE0D24-343F-4439-BD66-38CADFECD52A}" srcOrd="0" destOrd="0" presId="urn:microsoft.com/office/officeart/2005/8/layout/hierarchy1"/>
    <dgm:cxn modelId="{9AC0B4AB-23BE-4224-9E69-C74FCF7943CD}" srcId="{F4685B4C-EC20-4869-9456-F7CE7FCAFABA}" destId="{0E1881A6-E688-4039-AE64-CD223AAF5CD3}" srcOrd="1" destOrd="0" parTransId="{DF234163-E11C-4C62-B72D-7B1C686360D9}" sibTransId="{6441F58A-2B8E-40B9-9840-C8274562316F}"/>
    <dgm:cxn modelId="{4CC701C1-6BD7-42D1-8C35-53C5536405DF}" type="presOf" srcId="{0E1881A6-E688-4039-AE64-CD223AAF5CD3}" destId="{2AAD7B4F-08C7-4E00-AC98-4BF69A1965D5}" srcOrd="0" destOrd="0" presId="urn:microsoft.com/office/officeart/2005/8/layout/hierarchy1"/>
    <dgm:cxn modelId="{29332779-01E1-4667-A254-89579BFA1175}" type="presOf" srcId="{F4685B4C-EC20-4869-9456-F7CE7FCAFABA}" destId="{AA7A2C55-668B-4EE1-A962-7F807DEB5FFE}" srcOrd="0" destOrd="0" presId="urn:microsoft.com/office/officeart/2005/8/layout/hierarchy1"/>
    <dgm:cxn modelId="{6BF9FC62-BEB6-48A6-B0DD-C05149405E38}" type="presOf" srcId="{10809A53-7705-402B-AEFD-C7DF48A5A525}" destId="{3EC64F4C-8F25-4A8A-A6D1-FB1065A9C6AB}" srcOrd="0" destOrd="0" presId="urn:microsoft.com/office/officeart/2005/8/layout/hierarchy1"/>
    <dgm:cxn modelId="{93CEB59D-93F0-4529-8AA0-55BAAF1076B7}" type="presOf" srcId="{032754C7-CF6F-471E-B19F-AC0462F43A49}" destId="{807F1883-E50B-4D91-8F58-1F0B4A7FED04}" srcOrd="0" destOrd="0" presId="urn:microsoft.com/office/officeart/2005/8/layout/hierarchy1"/>
    <dgm:cxn modelId="{57FB348E-097D-4082-9ACF-5AF13B30B559}" srcId="{0E1881A6-E688-4039-AE64-CD223AAF5CD3}" destId="{62D7AE15-81AF-46C0-9294-9BDE8DD29D0C}" srcOrd="1" destOrd="0" parTransId="{07F4633B-B89C-4D16-8664-008B82551873}" sibTransId="{CD458F7B-F8F8-4BB3-88B3-1BE0CB2A26D8}"/>
    <dgm:cxn modelId="{F1D1174F-F416-484F-8CCA-8BF444E00EC8}" type="presOf" srcId="{07F4633B-B89C-4D16-8664-008B82551873}" destId="{A168D7B0-9E7A-4E64-9989-C8303934F917}" srcOrd="0" destOrd="0" presId="urn:microsoft.com/office/officeart/2005/8/layout/hierarchy1"/>
    <dgm:cxn modelId="{1EDAE726-0A9C-49CE-8AEE-0E032D8AF625}" srcId="{0E1881A6-E688-4039-AE64-CD223AAF5CD3}" destId="{21AB2E5C-41EA-49B8-A98C-A7A9A64EE49D}" srcOrd="0" destOrd="0" parTransId="{10809A53-7705-402B-AEFD-C7DF48A5A525}" sibTransId="{F41A9894-DD6C-4DAD-B363-6E762A224CBF}"/>
    <dgm:cxn modelId="{B3A240EC-3583-4DEC-A964-72CA59D17A0E}" type="presOf" srcId="{7020EEB7-4625-4BD9-A28A-A95BDF8BDC31}" destId="{25F7392E-01BD-473F-BF87-838A35000C58}" srcOrd="0" destOrd="0" presId="urn:microsoft.com/office/officeart/2005/8/layout/hierarchy1"/>
    <dgm:cxn modelId="{2CDD6CA8-65DB-4539-A74C-C4DD8DB7E8DE}" type="presParOf" srcId="{807F1883-E50B-4D91-8F58-1F0B4A7FED04}" destId="{C7597C1A-73FB-4408-BB09-55F32D12784C}" srcOrd="0" destOrd="0" presId="urn:microsoft.com/office/officeart/2005/8/layout/hierarchy1"/>
    <dgm:cxn modelId="{17110967-F92E-4822-B561-DE9CE49A27D7}" type="presParOf" srcId="{C7597C1A-73FB-4408-BB09-55F32D12784C}" destId="{5399C8E7-EA89-4AB8-B8D5-0C2BA169B95A}" srcOrd="0" destOrd="0" presId="urn:microsoft.com/office/officeart/2005/8/layout/hierarchy1"/>
    <dgm:cxn modelId="{BCDF99D6-27AE-44DC-9F23-B71D9CBED017}" type="presParOf" srcId="{5399C8E7-EA89-4AB8-B8D5-0C2BA169B95A}" destId="{18F2CC43-1A59-4C6A-8ACB-2991E1F7B28E}" srcOrd="0" destOrd="0" presId="urn:microsoft.com/office/officeart/2005/8/layout/hierarchy1"/>
    <dgm:cxn modelId="{F3428DBC-F0EA-415A-B395-9FA83B36B560}" type="presParOf" srcId="{5399C8E7-EA89-4AB8-B8D5-0C2BA169B95A}" destId="{AA7A2C55-668B-4EE1-A962-7F807DEB5FFE}" srcOrd="1" destOrd="0" presId="urn:microsoft.com/office/officeart/2005/8/layout/hierarchy1"/>
    <dgm:cxn modelId="{63997647-DF0E-445B-8B39-A5308FDCE2B5}" type="presParOf" srcId="{C7597C1A-73FB-4408-BB09-55F32D12784C}" destId="{8A2876C2-1D5F-475A-B581-7A36D41CFA9D}" srcOrd="1" destOrd="0" presId="urn:microsoft.com/office/officeart/2005/8/layout/hierarchy1"/>
    <dgm:cxn modelId="{8F08A687-84D0-4658-BC05-A239FE5EE854}" type="presParOf" srcId="{8A2876C2-1D5F-475A-B581-7A36D41CFA9D}" destId="{32EE0D24-343F-4439-BD66-38CADFECD52A}" srcOrd="0" destOrd="0" presId="urn:microsoft.com/office/officeart/2005/8/layout/hierarchy1"/>
    <dgm:cxn modelId="{02273A25-F362-418F-BB90-8A7E8D6DF7AF}" type="presParOf" srcId="{8A2876C2-1D5F-475A-B581-7A36D41CFA9D}" destId="{67349557-E401-47A8-905F-10E5F2853002}" srcOrd="1" destOrd="0" presId="urn:microsoft.com/office/officeart/2005/8/layout/hierarchy1"/>
    <dgm:cxn modelId="{AFFF8C46-B7AC-4C8A-8A4D-CEB1C494F1FA}" type="presParOf" srcId="{67349557-E401-47A8-905F-10E5F2853002}" destId="{970BCF84-9F32-488D-A30B-3C0F753E0726}" srcOrd="0" destOrd="0" presId="urn:microsoft.com/office/officeart/2005/8/layout/hierarchy1"/>
    <dgm:cxn modelId="{A3269CD2-FCFF-45EB-B8C0-98F7B7567927}" type="presParOf" srcId="{970BCF84-9F32-488D-A30B-3C0F753E0726}" destId="{068B5073-C957-43AB-90F7-F2964EC39FE2}" srcOrd="0" destOrd="0" presId="urn:microsoft.com/office/officeart/2005/8/layout/hierarchy1"/>
    <dgm:cxn modelId="{FF602C7F-7866-4BB2-8D33-108C55D73D32}" type="presParOf" srcId="{970BCF84-9F32-488D-A30B-3C0F753E0726}" destId="{E200BC58-9BB7-4F08-8175-59AE02BEAC5D}" srcOrd="1" destOrd="0" presId="urn:microsoft.com/office/officeart/2005/8/layout/hierarchy1"/>
    <dgm:cxn modelId="{5B0581CD-1730-49AD-A4EE-90A75B46F1A8}" type="presParOf" srcId="{67349557-E401-47A8-905F-10E5F2853002}" destId="{39F720BB-1628-4A99-984E-9AF22B7972FE}" srcOrd="1" destOrd="0" presId="urn:microsoft.com/office/officeart/2005/8/layout/hierarchy1"/>
    <dgm:cxn modelId="{98295369-9D81-48F2-9E1B-A3FC9DB14D3A}" type="presParOf" srcId="{39F720BB-1628-4A99-984E-9AF22B7972FE}" destId="{25F7392E-01BD-473F-BF87-838A35000C58}" srcOrd="0" destOrd="0" presId="urn:microsoft.com/office/officeart/2005/8/layout/hierarchy1"/>
    <dgm:cxn modelId="{016B63EA-4C5A-43F3-A046-3414AC65E627}" type="presParOf" srcId="{39F720BB-1628-4A99-984E-9AF22B7972FE}" destId="{5CE9EB2E-AD32-42E2-BE47-4582601D549C}" srcOrd="1" destOrd="0" presId="urn:microsoft.com/office/officeart/2005/8/layout/hierarchy1"/>
    <dgm:cxn modelId="{F20E834D-12A8-47C9-A756-6D74385A69B1}" type="presParOf" srcId="{5CE9EB2E-AD32-42E2-BE47-4582601D549C}" destId="{5FEF76C3-05A1-4535-A2F1-A1B3F34F9091}" srcOrd="0" destOrd="0" presId="urn:microsoft.com/office/officeart/2005/8/layout/hierarchy1"/>
    <dgm:cxn modelId="{B6A8C049-79F0-4B77-A92B-32778DA4D8B3}" type="presParOf" srcId="{5FEF76C3-05A1-4535-A2F1-A1B3F34F9091}" destId="{16A3551A-8323-4CF9-982D-A4AA9AE5F035}" srcOrd="0" destOrd="0" presId="urn:microsoft.com/office/officeart/2005/8/layout/hierarchy1"/>
    <dgm:cxn modelId="{01674A82-B926-457D-952B-3A6B855D7816}" type="presParOf" srcId="{5FEF76C3-05A1-4535-A2F1-A1B3F34F9091}" destId="{8E272374-5FBC-4231-8918-906BC6D575E9}" srcOrd="1" destOrd="0" presId="urn:microsoft.com/office/officeart/2005/8/layout/hierarchy1"/>
    <dgm:cxn modelId="{C9BEB290-2958-4BB6-9451-85EDD90E1727}" type="presParOf" srcId="{5CE9EB2E-AD32-42E2-BE47-4582601D549C}" destId="{E892321F-CB23-49D8-A7B9-9FE35C8A2E0B}" srcOrd="1" destOrd="0" presId="urn:microsoft.com/office/officeart/2005/8/layout/hierarchy1"/>
    <dgm:cxn modelId="{925B2066-1EC7-4FA4-BD82-B93A2CA8544A}" type="presParOf" srcId="{39F720BB-1628-4A99-984E-9AF22B7972FE}" destId="{D6AE9A85-EE4F-4292-AE9B-CCF2502A9287}" srcOrd="2" destOrd="0" presId="urn:microsoft.com/office/officeart/2005/8/layout/hierarchy1"/>
    <dgm:cxn modelId="{9772E365-9B58-450D-A50C-505C93D46D4F}" type="presParOf" srcId="{39F720BB-1628-4A99-984E-9AF22B7972FE}" destId="{23BD529A-5879-4F2B-94CE-4F06835311E9}" srcOrd="3" destOrd="0" presId="urn:microsoft.com/office/officeart/2005/8/layout/hierarchy1"/>
    <dgm:cxn modelId="{A8F238FC-FB98-4EF7-86F9-F2CE5C779B5A}" type="presParOf" srcId="{23BD529A-5879-4F2B-94CE-4F06835311E9}" destId="{315A686D-F5CE-48BB-AA33-6258252085C4}" srcOrd="0" destOrd="0" presId="urn:microsoft.com/office/officeart/2005/8/layout/hierarchy1"/>
    <dgm:cxn modelId="{569A65CE-8598-4A3B-AC0D-274F1D15A097}" type="presParOf" srcId="{315A686D-F5CE-48BB-AA33-6258252085C4}" destId="{5151F577-4710-4AA6-B308-3212041B4D2C}" srcOrd="0" destOrd="0" presId="urn:microsoft.com/office/officeart/2005/8/layout/hierarchy1"/>
    <dgm:cxn modelId="{10EFE749-02BE-4666-804C-26585766D97A}" type="presParOf" srcId="{315A686D-F5CE-48BB-AA33-6258252085C4}" destId="{5354C52A-8A65-419E-882E-BF04DA30DDA9}" srcOrd="1" destOrd="0" presId="urn:microsoft.com/office/officeart/2005/8/layout/hierarchy1"/>
    <dgm:cxn modelId="{549652E7-037E-404B-865A-B4526C792FDA}" type="presParOf" srcId="{23BD529A-5879-4F2B-94CE-4F06835311E9}" destId="{7831CA46-9AFD-4108-B065-943379D87A89}" srcOrd="1" destOrd="0" presId="urn:microsoft.com/office/officeart/2005/8/layout/hierarchy1"/>
    <dgm:cxn modelId="{74B08A44-BA6A-4D70-8F2A-847273DCC6CF}" type="presParOf" srcId="{8A2876C2-1D5F-475A-B581-7A36D41CFA9D}" destId="{C1664221-2A4B-4AE5-B22F-0A01889226CD}" srcOrd="2" destOrd="0" presId="urn:microsoft.com/office/officeart/2005/8/layout/hierarchy1"/>
    <dgm:cxn modelId="{A36B7876-28C9-454E-9D9D-CD247B5D5E6D}" type="presParOf" srcId="{8A2876C2-1D5F-475A-B581-7A36D41CFA9D}" destId="{CC97C357-A058-4D12-89B3-F12137CEB80A}" srcOrd="3" destOrd="0" presId="urn:microsoft.com/office/officeart/2005/8/layout/hierarchy1"/>
    <dgm:cxn modelId="{59C4A5E3-0C64-47FA-B498-D4DD9F33CEA1}" type="presParOf" srcId="{CC97C357-A058-4D12-89B3-F12137CEB80A}" destId="{FD36D6A4-AD9F-4CE3-97C0-EE1853B3D72E}" srcOrd="0" destOrd="0" presId="urn:microsoft.com/office/officeart/2005/8/layout/hierarchy1"/>
    <dgm:cxn modelId="{5B53EC7D-570E-4AFA-8901-E34232A824B1}" type="presParOf" srcId="{FD36D6A4-AD9F-4CE3-97C0-EE1853B3D72E}" destId="{0EC65F16-2854-4548-ACA7-C0C3DF9DB2B8}" srcOrd="0" destOrd="0" presId="urn:microsoft.com/office/officeart/2005/8/layout/hierarchy1"/>
    <dgm:cxn modelId="{357E65A1-55CC-42A2-AB92-31203E7A3D7D}" type="presParOf" srcId="{FD36D6A4-AD9F-4CE3-97C0-EE1853B3D72E}" destId="{2AAD7B4F-08C7-4E00-AC98-4BF69A1965D5}" srcOrd="1" destOrd="0" presId="urn:microsoft.com/office/officeart/2005/8/layout/hierarchy1"/>
    <dgm:cxn modelId="{3945F5D7-1E0D-4F1E-9EC0-DFDF3D9492B8}" type="presParOf" srcId="{CC97C357-A058-4D12-89B3-F12137CEB80A}" destId="{10C9AB3D-D44E-4B72-8CE8-0D61AB679704}" srcOrd="1" destOrd="0" presId="urn:microsoft.com/office/officeart/2005/8/layout/hierarchy1"/>
    <dgm:cxn modelId="{8CA96E90-9F90-4E4E-9859-07AA400D5D88}" type="presParOf" srcId="{10C9AB3D-D44E-4B72-8CE8-0D61AB679704}" destId="{3EC64F4C-8F25-4A8A-A6D1-FB1065A9C6AB}" srcOrd="0" destOrd="0" presId="urn:microsoft.com/office/officeart/2005/8/layout/hierarchy1"/>
    <dgm:cxn modelId="{CDDF7ED5-648E-49F9-8363-DB47AF145030}" type="presParOf" srcId="{10C9AB3D-D44E-4B72-8CE8-0D61AB679704}" destId="{61279528-5197-4C5F-BA92-80A50069136E}" srcOrd="1" destOrd="0" presId="urn:microsoft.com/office/officeart/2005/8/layout/hierarchy1"/>
    <dgm:cxn modelId="{995B3E7A-3398-452B-A825-9A79B00F35BC}" type="presParOf" srcId="{61279528-5197-4C5F-BA92-80A50069136E}" destId="{52565352-9BC4-418A-9AC3-1E682C87FB7B}" srcOrd="0" destOrd="0" presId="urn:microsoft.com/office/officeart/2005/8/layout/hierarchy1"/>
    <dgm:cxn modelId="{481EEA85-7A3B-417C-86CF-C6B5C3FED4A3}" type="presParOf" srcId="{52565352-9BC4-418A-9AC3-1E682C87FB7B}" destId="{A09193A7-F9DE-4AFC-88A9-A3BDE273675F}" srcOrd="0" destOrd="0" presId="urn:microsoft.com/office/officeart/2005/8/layout/hierarchy1"/>
    <dgm:cxn modelId="{38FA5DD7-DFFA-4BCD-8A6D-AFE71FE3AFC6}" type="presParOf" srcId="{52565352-9BC4-418A-9AC3-1E682C87FB7B}" destId="{0797F84C-9BE2-4A8B-99EA-2973655BD938}" srcOrd="1" destOrd="0" presId="urn:microsoft.com/office/officeart/2005/8/layout/hierarchy1"/>
    <dgm:cxn modelId="{81121096-BEC0-4FE1-85E6-4D731D558736}" type="presParOf" srcId="{61279528-5197-4C5F-BA92-80A50069136E}" destId="{E5D65A5E-7F7B-4F39-B586-760E652592B4}" srcOrd="1" destOrd="0" presId="urn:microsoft.com/office/officeart/2005/8/layout/hierarchy1"/>
    <dgm:cxn modelId="{B3E8001C-2146-4379-983F-8C231B8726B7}" type="presParOf" srcId="{10C9AB3D-D44E-4B72-8CE8-0D61AB679704}" destId="{A168D7B0-9E7A-4E64-9989-C8303934F917}" srcOrd="2" destOrd="0" presId="urn:microsoft.com/office/officeart/2005/8/layout/hierarchy1"/>
    <dgm:cxn modelId="{A422C580-2152-4132-8AB6-CAF75CCB90BA}" type="presParOf" srcId="{10C9AB3D-D44E-4B72-8CE8-0D61AB679704}" destId="{35CDD9CC-C3D7-49D4-9D1B-B24C9C029F02}" srcOrd="3" destOrd="0" presId="urn:microsoft.com/office/officeart/2005/8/layout/hierarchy1"/>
    <dgm:cxn modelId="{1717B1B3-2565-43FC-931F-54D7942F00DB}" type="presParOf" srcId="{35CDD9CC-C3D7-49D4-9D1B-B24C9C029F02}" destId="{1752D401-21A1-40A9-9DBE-44444A7E7715}" srcOrd="0" destOrd="0" presId="urn:microsoft.com/office/officeart/2005/8/layout/hierarchy1"/>
    <dgm:cxn modelId="{C2E4F2C4-E402-460C-AB99-BCE259B6E982}" type="presParOf" srcId="{1752D401-21A1-40A9-9DBE-44444A7E7715}" destId="{DCA90B91-F5BF-40E2-AD67-C27B3C62A803}" srcOrd="0" destOrd="0" presId="urn:microsoft.com/office/officeart/2005/8/layout/hierarchy1"/>
    <dgm:cxn modelId="{1E2A7792-A59A-4C9C-8EDD-5ACB6AED0CFD}" type="presParOf" srcId="{1752D401-21A1-40A9-9DBE-44444A7E7715}" destId="{A419ECA4-5AE2-44CF-845A-2AFD6182EB65}" srcOrd="1" destOrd="0" presId="urn:microsoft.com/office/officeart/2005/8/layout/hierarchy1"/>
    <dgm:cxn modelId="{BF46A080-21FA-4619-8F6F-71A3F2ED1298}" type="presParOf" srcId="{35CDD9CC-C3D7-49D4-9D1B-B24C9C029F02}" destId="{06D1264F-77EA-4BB5-8FED-09565E6347A2}"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7C2527-32DF-4C5B-9F3C-307DFA93CBC8}" type="datetimeFigureOut">
              <a:rPr lang="en-US" smtClean="0"/>
              <a:pPr/>
              <a:t>4/21/2013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C8ED33-FBC1-487D-9432-29FCFB678B8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C8ED33-FBC1-487D-9432-29FCFB678B8F}"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BC9BCD89-F430-4DDF-93FB-1E132D18AEDB}" type="datetimeFigureOut">
              <a:rPr lang="en-US" smtClean="0"/>
              <a:pPr/>
              <a:t>4/21/2013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D8A3659F-4027-48B1-AD2B-529C670436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C9BCD89-F430-4DDF-93FB-1E132D18AEDB}" type="datetimeFigureOut">
              <a:rPr lang="en-US" smtClean="0"/>
              <a:pPr/>
              <a:t>4/21/2013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D8A3659F-4027-48B1-AD2B-529C670436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BC9BCD89-F430-4DDF-93FB-1E132D18AEDB}" type="datetimeFigureOut">
              <a:rPr lang="en-US" smtClean="0"/>
              <a:pPr/>
              <a:t>4/21/2013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D8A3659F-4027-48B1-AD2B-529C670436D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BC9BCD89-F430-4DDF-93FB-1E132D18AEDB}" type="datetimeFigureOut">
              <a:rPr lang="en-US" smtClean="0"/>
              <a:pPr/>
              <a:t>4/21/2013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8A3659F-4027-48B1-AD2B-529C670436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BC9BCD89-F430-4DDF-93FB-1E132D18AEDB}" type="datetimeFigureOut">
              <a:rPr lang="en-US" smtClean="0"/>
              <a:pPr/>
              <a:t>4/21/2013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D8A3659F-4027-48B1-AD2B-529C670436D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C9BCD89-F430-4DDF-93FB-1E132D18AEDB}" type="datetimeFigureOut">
              <a:rPr lang="en-US" smtClean="0"/>
              <a:pPr/>
              <a:t>4/21/2013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3659F-4027-48B1-AD2B-529C670436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C9BCD89-F430-4DDF-93FB-1E132D18AEDB}" type="datetimeFigureOut">
              <a:rPr lang="en-US" smtClean="0"/>
              <a:pPr/>
              <a:t>4/21/2013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A3659F-4027-48B1-AD2B-529C670436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C9BCD89-F430-4DDF-93FB-1E132D18AEDB}" type="datetimeFigureOut">
              <a:rPr lang="en-US" smtClean="0"/>
              <a:pPr/>
              <a:t>4/21/2013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A3659F-4027-48B1-AD2B-529C670436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BC9BCD89-F430-4DDF-93FB-1E132D18AEDB}"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8A3659F-4027-48B1-AD2B-529C670436D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C9BCD89-F430-4DDF-93FB-1E132D18AEDB}"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3659F-4027-48B1-AD2B-529C670436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C9BCD89-F430-4DDF-93FB-1E132D18AEDB}" type="datetimeFigureOut">
              <a:rPr lang="en-US" smtClean="0"/>
              <a:pPr/>
              <a:t>4/21/2013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A3659F-4027-48B1-AD2B-529C670436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C9BCD89-F430-4DDF-93FB-1E132D18AEDB}" type="datetimeFigureOut">
              <a:rPr lang="en-US" smtClean="0"/>
              <a:pPr/>
              <a:t>4/21/2013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8A3659F-4027-48B1-AD2B-529C670436D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2362200"/>
          </a:xfrm>
        </p:spPr>
        <p:txBody>
          <a:bodyPr>
            <a:normAutofit fontScale="90000"/>
            <a:scene3d>
              <a:camera prst="orthographicFront"/>
              <a:lightRig rig="flat" dir="tl"/>
            </a:scene3d>
            <a:sp3d contourW="19050" prstMaterial="clear">
              <a:bevelT w="50800" h="50800"/>
              <a:contourClr>
                <a:schemeClr val="accent5">
                  <a:tint val="70000"/>
                  <a:satMod val="180000"/>
                  <a:alpha val="70000"/>
                </a:schemeClr>
              </a:contourClr>
            </a:sp3d>
          </a:bodyPr>
          <a:lstStyle/>
          <a:p>
            <a:pPr algn="ctr" rtl="1"/>
            <a:r>
              <a:rPr lang="fa-IR" b="1" spc="0" dirty="0" smtClean="0">
                <a:ln/>
                <a:solidFill>
                  <a:schemeClr val="accent5">
                    <a:tint val="50000"/>
                    <a:satMod val="180000"/>
                  </a:schemeClr>
                </a:solidFill>
                <a:effectLst/>
              </a:rPr>
              <a:t/>
            </a:r>
            <a:br>
              <a:rPr lang="fa-IR" b="1" spc="0" dirty="0" smtClean="0">
                <a:ln/>
                <a:solidFill>
                  <a:schemeClr val="accent5">
                    <a:tint val="50000"/>
                    <a:satMod val="180000"/>
                  </a:schemeClr>
                </a:solidFill>
                <a:effectLst/>
              </a:rPr>
            </a:br>
            <a:r>
              <a:rPr lang="ar-SA" sz="4400" b="1" spc="0" dirty="0" smtClean="0">
                <a:ln/>
                <a:solidFill>
                  <a:srgbClr val="C00000"/>
                </a:solidFill>
                <a:effectLst/>
                <a:cs typeface="B Zar" pitchFamily="2" charset="-78"/>
              </a:rPr>
              <a:t>فرش </a:t>
            </a:r>
            <a:r>
              <a:rPr lang="ar-SA" sz="4400" b="1" spc="0" dirty="0">
                <a:ln/>
                <a:solidFill>
                  <a:srgbClr val="C00000"/>
                </a:solidFill>
                <a:effectLst/>
                <a:cs typeface="B Zar" pitchFamily="2" charset="-78"/>
              </a:rPr>
              <a:t>معيوب </a:t>
            </a:r>
            <a:r>
              <a:rPr lang="ar-SA" sz="4400" b="1" spc="0" dirty="0" smtClean="0">
                <a:ln/>
                <a:solidFill>
                  <a:srgbClr val="C00000"/>
                </a:solidFill>
                <a:effectLst/>
                <a:cs typeface="B Zar" pitchFamily="2" charset="-78"/>
              </a:rPr>
              <a:t>؟</a:t>
            </a:r>
            <a:r>
              <a:rPr lang="fa-IR" sz="3100" b="1" spc="0" dirty="0" smtClean="0">
                <a:ln/>
                <a:solidFill>
                  <a:schemeClr val="accent5">
                    <a:tint val="50000"/>
                    <a:satMod val="180000"/>
                  </a:schemeClr>
                </a:solidFill>
                <a:effectLst/>
              </a:rPr>
              <a:t/>
            </a:r>
            <a:br>
              <a:rPr lang="fa-IR" sz="3100" b="1" spc="0" dirty="0" smtClean="0">
                <a:ln/>
                <a:solidFill>
                  <a:schemeClr val="accent5">
                    <a:tint val="50000"/>
                    <a:satMod val="180000"/>
                  </a:schemeClr>
                </a:solidFill>
                <a:effectLst/>
              </a:rPr>
            </a:br>
            <a:r>
              <a:rPr lang="en-US" b="1" spc="0" dirty="0">
                <a:ln/>
                <a:solidFill>
                  <a:schemeClr val="accent5">
                    <a:tint val="50000"/>
                    <a:satMod val="180000"/>
                  </a:schemeClr>
                </a:solidFill>
                <a:effectLst/>
              </a:rPr>
              <a:t/>
            </a:r>
            <a:br>
              <a:rPr lang="en-US" b="1" spc="0" dirty="0">
                <a:ln/>
                <a:solidFill>
                  <a:schemeClr val="accent5">
                    <a:tint val="50000"/>
                    <a:satMod val="180000"/>
                  </a:schemeClr>
                </a:solidFill>
                <a:effectLst/>
              </a:rPr>
            </a:br>
            <a:r>
              <a:rPr lang="ar-SA" sz="2700" b="1" i="1" spc="0" dirty="0">
                <a:ln/>
                <a:solidFill>
                  <a:srgbClr val="00B050"/>
                </a:solidFill>
                <a:effectLst/>
                <a:cs typeface="B Zar" pitchFamily="2" charset="-78"/>
              </a:rPr>
              <a:t>تعريفي علمي و عرفي ازواژه عيب در عرصه فرش</a:t>
            </a:r>
            <a:r>
              <a:rPr lang="en-US" b="1" spc="0" dirty="0">
                <a:ln/>
                <a:solidFill>
                  <a:srgbClr val="00B050"/>
                </a:solidFill>
                <a:effectLst/>
              </a:rPr>
              <a:t/>
            </a:r>
            <a:br>
              <a:rPr lang="en-US" b="1" spc="0" dirty="0">
                <a:ln/>
                <a:solidFill>
                  <a:srgbClr val="00B050"/>
                </a:solidFill>
                <a:effectLst/>
              </a:rPr>
            </a:br>
            <a:endParaRPr lang="en-US" b="1" spc="0" dirty="0">
              <a:ln/>
              <a:solidFill>
                <a:srgbClr val="00B050"/>
              </a:solidFill>
              <a:effectLst/>
            </a:endParaRPr>
          </a:p>
        </p:txBody>
      </p:sp>
      <p:sp>
        <p:nvSpPr>
          <p:cNvPr id="4" name="Rectangle 3"/>
          <p:cNvSpPr/>
          <p:nvPr/>
        </p:nvSpPr>
        <p:spPr>
          <a:xfrm>
            <a:off x="3939455" y="609600"/>
            <a:ext cx="1481496" cy="461665"/>
          </a:xfrm>
          <a:prstGeom prst="rect">
            <a:avLst/>
          </a:prstGeom>
        </p:spPr>
        <p:txBody>
          <a:bodyPr wrap="none">
            <a:spAutoFit/>
          </a:bodyPr>
          <a:lstStyle/>
          <a:p>
            <a:r>
              <a:rPr lang="ar-SA" sz="2400" b="1" dirty="0" smtClean="0">
                <a:solidFill>
                  <a:srgbClr val="C00000"/>
                </a:solidFill>
                <a:cs typeface="B Zar" pitchFamily="2" charset="-78"/>
              </a:rPr>
              <a:t>به </a:t>
            </a:r>
            <a:r>
              <a:rPr lang="fa-IR" sz="2400" b="1" dirty="0" smtClean="0">
                <a:solidFill>
                  <a:srgbClr val="C00000"/>
                </a:solidFill>
                <a:cs typeface="B Zar" pitchFamily="2" charset="-78"/>
              </a:rPr>
              <a:t>فضل</a:t>
            </a:r>
            <a:r>
              <a:rPr lang="ar-SA" sz="2400" b="1" dirty="0" smtClean="0">
                <a:solidFill>
                  <a:srgbClr val="C00000"/>
                </a:solidFill>
                <a:cs typeface="B Zar" pitchFamily="2" charset="-78"/>
              </a:rPr>
              <a:t> حق</a:t>
            </a:r>
            <a:endParaRPr lang="en-US" sz="2400" b="1" dirty="0">
              <a:solidFill>
                <a:srgbClr val="C00000"/>
              </a:solidFill>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304800" y="533400"/>
          <a:ext cx="86868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577" name="Rectangle 1"/>
          <p:cNvSpPr>
            <a:spLocks noChangeArrowheads="1"/>
          </p:cNvSpPr>
          <p:nvPr/>
        </p:nvSpPr>
        <p:spPr bwMode="auto">
          <a:xfrm>
            <a:off x="152400" y="4648200"/>
            <a:ext cx="8763000" cy="646331"/>
          </a:xfrm>
          <a:prstGeom prst="rect">
            <a:avLst/>
          </a:prstGeom>
          <a:solidFill>
            <a:schemeClr val="accent1">
              <a:lumMod val="40000"/>
              <a:lumOff val="60000"/>
            </a:schemeClr>
          </a:solidFill>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fa-IR" sz="1800" b="1" i="0" u="none" strike="noStrike" cap="none" normalizeH="0" baseline="0" dirty="0" smtClean="0">
                <a:ln>
                  <a:noFill/>
                </a:ln>
                <a:solidFill>
                  <a:srgbClr val="C00000"/>
                </a:solidFill>
                <a:effectLst/>
                <a:latin typeface="Arial" charset="0"/>
                <a:cs typeface="B Zar" pitchFamily="2" charset="-78"/>
              </a:rPr>
              <a:t>عیب</a:t>
            </a:r>
            <a:r>
              <a:rPr kumimoji="0" lang="fa-IR" sz="1800" b="0" i="0" u="none" strike="noStrike" cap="none" normalizeH="0" baseline="0" dirty="0" smtClean="0">
                <a:ln>
                  <a:noFill/>
                </a:ln>
                <a:solidFill>
                  <a:schemeClr val="tx1"/>
                </a:solidFill>
                <a:effectLst/>
                <a:latin typeface="Arial" charset="0"/>
                <a:cs typeface="B Zar" pitchFamily="2" charset="-78"/>
              </a:rPr>
              <a:t> : به عامل یاعواملی گفته می شودکه به جهت وجود و یا پیدایش آن از </a:t>
            </a:r>
            <a:r>
              <a:rPr kumimoji="0" lang="fa-IR" sz="1800" b="0" i="0" u="none" strike="noStrike" cap="none" normalizeH="0" baseline="0" dirty="0" smtClean="0">
                <a:ln>
                  <a:noFill/>
                </a:ln>
                <a:solidFill>
                  <a:srgbClr val="008000"/>
                </a:solidFill>
                <a:effectLst/>
                <a:latin typeface="Arial" charset="0"/>
                <a:cs typeface="B Zar" pitchFamily="2" charset="-78"/>
              </a:rPr>
              <a:t>مراتب هنری </a:t>
            </a:r>
            <a:r>
              <a:rPr kumimoji="0" lang="fa-IR" sz="1800" b="0" i="0" u="none" strike="noStrike" cap="none" normalizeH="0" baseline="0" dirty="0" smtClean="0">
                <a:ln>
                  <a:noFill/>
                </a:ln>
                <a:solidFill>
                  <a:schemeClr val="tx1"/>
                </a:solidFill>
                <a:effectLst/>
                <a:latin typeface="Arial" charset="0"/>
                <a:cs typeface="B Zar" pitchFamily="2" charset="-78"/>
              </a:rPr>
              <a:t>یا </a:t>
            </a:r>
            <a:r>
              <a:rPr kumimoji="0" lang="fa-IR" sz="1800" b="0" i="0" u="none" strike="noStrike" cap="none" normalizeH="0" baseline="0" dirty="0" smtClean="0">
                <a:ln>
                  <a:noFill/>
                </a:ln>
                <a:solidFill>
                  <a:srgbClr val="008000"/>
                </a:solidFill>
                <a:effectLst/>
                <a:latin typeface="Arial" charset="0"/>
                <a:cs typeface="B Zar" pitchFamily="2" charset="-78"/>
              </a:rPr>
              <a:t>ارزش اقتصادی </a:t>
            </a:r>
            <a:r>
              <a:rPr kumimoji="0" lang="fa-IR" sz="1800" b="0" i="0" u="none" strike="noStrike" cap="none" normalizeH="0" baseline="0" dirty="0" smtClean="0">
                <a:ln>
                  <a:noFill/>
                </a:ln>
                <a:solidFill>
                  <a:schemeClr val="tx1"/>
                </a:solidFill>
                <a:effectLst/>
                <a:latin typeface="Arial" charset="0"/>
                <a:cs typeface="B Zar" pitchFamily="2" charset="-78"/>
              </a:rPr>
              <a:t>و یا هر دو آنها در فرش کاسته شود.   </a:t>
            </a:r>
            <a:endParaRPr kumimoji="0" lang="ar-SA" sz="1800" b="0" i="0" u="none" strike="noStrike" cap="none" normalizeH="0" baseline="0" dirty="0" smtClean="0">
              <a:ln>
                <a:noFill/>
              </a:ln>
              <a:solidFill>
                <a:schemeClr val="tx1"/>
              </a:solidFill>
              <a:effectLst/>
              <a:latin typeface="Arial" charset="0"/>
              <a:cs typeface="B Zar" pitchFamily="2" charset="-78"/>
            </a:endParaRPr>
          </a:p>
        </p:txBody>
      </p:sp>
      <p:sp>
        <p:nvSpPr>
          <p:cNvPr id="24578" name="Rectangle 2"/>
          <p:cNvSpPr>
            <a:spLocks noChangeArrowheads="1"/>
          </p:cNvSpPr>
          <p:nvPr/>
        </p:nvSpPr>
        <p:spPr bwMode="auto">
          <a:xfrm>
            <a:off x="152400" y="5486400"/>
            <a:ext cx="8763000" cy="369332"/>
          </a:xfrm>
          <a:prstGeom prst="rect">
            <a:avLst/>
          </a:prstGeom>
          <a:solidFill>
            <a:schemeClr val="accent1">
              <a:lumMod val="40000"/>
              <a:lumOff val="60000"/>
            </a:schemeClr>
          </a:solidFill>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1800" b="1" i="0" u="none" strike="noStrike" cap="none" normalizeH="0" baseline="0" dirty="0" smtClean="0">
                <a:ln>
                  <a:noFill/>
                </a:ln>
                <a:solidFill>
                  <a:srgbClr val="C00000"/>
                </a:solidFill>
                <a:effectLst/>
                <a:latin typeface="Arial" charset="0"/>
                <a:cs typeface="B Zar" pitchFamily="2" charset="-78"/>
              </a:rPr>
              <a:t>قابل رفع </a:t>
            </a:r>
            <a:r>
              <a:rPr kumimoji="0" lang="fa-IR" sz="1800" b="0" i="0" u="none" strike="noStrike" cap="none" normalizeH="0" baseline="0" dirty="0" smtClean="0">
                <a:ln>
                  <a:noFill/>
                </a:ln>
                <a:solidFill>
                  <a:schemeClr val="tx1"/>
                </a:solidFill>
                <a:effectLst/>
                <a:latin typeface="Arial" charset="0"/>
                <a:cs typeface="B Zar" pitchFamily="2" charset="-78"/>
              </a:rPr>
              <a:t>: این عبارت را در مورد آن دسته از عیب ها بکار می بریم که با صرف </a:t>
            </a:r>
            <a:r>
              <a:rPr kumimoji="0" lang="fa-IR" sz="1800" b="0" i="0" u="none" strike="noStrike" cap="none" normalizeH="0" baseline="0" dirty="0" smtClean="0">
                <a:ln>
                  <a:noFill/>
                </a:ln>
                <a:solidFill>
                  <a:srgbClr val="008000"/>
                </a:solidFill>
                <a:effectLst/>
                <a:latin typeface="Arial" charset="0"/>
                <a:cs typeface="B Zar" pitchFamily="2" charset="-78"/>
              </a:rPr>
              <a:t>وقت و هزینه معقول </a:t>
            </a:r>
            <a:r>
              <a:rPr kumimoji="0" lang="fa-IR" sz="1800" b="0" i="0" u="none" strike="noStrike" cap="none" normalizeH="0" baseline="0" dirty="0" smtClean="0">
                <a:ln>
                  <a:noFill/>
                </a:ln>
                <a:solidFill>
                  <a:schemeClr val="tx1"/>
                </a:solidFill>
                <a:effectLst/>
                <a:latin typeface="Arial" charset="0"/>
                <a:cs typeface="B Zar" pitchFamily="2" charset="-78"/>
              </a:rPr>
              <a:t>قابل اصلاح می باشند .</a:t>
            </a:r>
            <a:endParaRPr kumimoji="0" lang="ar-SA" sz="1800" b="0" i="0" u="none" strike="noStrike" cap="none" normalizeH="0" baseline="0" dirty="0" smtClean="0">
              <a:ln>
                <a:noFill/>
              </a:ln>
              <a:solidFill>
                <a:schemeClr val="tx1"/>
              </a:solidFill>
              <a:effectLst/>
              <a:latin typeface="Arial" charset="0"/>
              <a:cs typeface="B Zar" pitchFamily="2" charset="-78"/>
            </a:endParaRPr>
          </a:p>
        </p:txBody>
      </p:sp>
      <p:sp>
        <p:nvSpPr>
          <p:cNvPr id="24579" name="Rectangle 3"/>
          <p:cNvSpPr>
            <a:spLocks noChangeArrowheads="1"/>
          </p:cNvSpPr>
          <p:nvPr/>
        </p:nvSpPr>
        <p:spPr bwMode="auto">
          <a:xfrm>
            <a:off x="152400" y="6019800"/>
            <a:ext cx="8763000" cy="646331"/>
          </a:xfrm>
          <a:prstGeom prst="rect">
            <a:avLst/>
          </a:prstGeom>
          <a:solidFill>
            <a:schemeClr val="accent1">
              <a:lumMod val="40000"/>
              <a:lumOff val="60000"/>
            </a:schemeClr>
          </a:solidFill>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b="1" i="0" strike="noStrike" cap="none" normalizeH="0" baseline="0" dirty="0" smtClean="0">
                <a:ln>
                  <a:noFill/>
                </a:ln>
                <a:solidFill>
                  <a:srgbClr val="C00000"/>
                </a:solidFill>
                <a:effectLst/>
                <a:latin typeface="Arial" charset="0"/>
                <a:ea typeface="Times New Roman" pitchFamily="18" charset="0"/>
                <a:cs typeface="B Zar" pitchFamily="2" charset="-78"/>
              </a:rPr>
              <a:t>غیر قابل رفع </a:t>
            </a:r>
            <a:r>
              <a:rPr kumimoji="0" lang="fa-IR" sz="1800" b="0" i="0" strike="noStrike" cap="none" normalizeH="0" baseline="0" dirty="0" smtClean="0">
                <a:ln>
                  <a:noFill/>
                </a:ln>
                <a:effectLst/>
                <a:latin typeface="Arial" charset="0"/>
                <a:ea typeface="Times New Roman" pitchFamily="18" charset="0"/>
                <a:cs typeface="B Zar" pitchFamily="2" charset="-78"/>
              </a:rPr>
              <a:t>: این عبارت را در مورد آن دسته از عبب ها بکار می بریم که یا بطور مطلق قابل اصلاح نیستند و یا آنکه وقت و هزینه مورد نیاز برای اصلاح آنها معقول و منطقی نیست . </a:t>
            </a:r>
            <a:endParaRPr kumimoji="0" lang="ar-SA" sz="1800" b="0" i="0" strike="noStrike" cap="none" normalizeH="0" baseline="0" dirty="0" smtClean="0">
              <a:ln>
                <a:noFill/>
              </a:ln>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3200" dirty="0" smtClean="0">
                <a:solidFill>
                  <a:schemeClr val="accent1">
                    <a:lumMod val="75000"/>
                  </a:schemeClr>
                </a:solidFill>
                <a:cs typeface="B Zar" pitchFamily="2" charset="-78"/>
              </a:rPr>
              <a:t>عیب های ذاتی</a:t>
            </a:r>
            <a:endParaRPr lang="en-US" sz="3200" dirty="0">
              <a:solidFill>
                <a:schemeClr val="accent1">
                  <a:lumMod val="75000"/>
                </a:schemeClr>
              </a:solidFill>
              <a:cs typeface="B Zar" pitchFamily="2" charset="-78"/>
            </a:endParaRPr>
          </a:p>
        </p:txBody>
      </p:sp>
      <p:pic>
        <p:nvPicPr>
          <p:cNvPr id="6" name="Content Placeholder 5" descr="pic 2.jpg"/>
          <p:cNvPicPr>
            <a:picLocks noGrp="1" noChangeAspect="1"/>
          </p:cNvPicPr>
          <p:nvPr>
            <p:ph idx="1"/>
          </p:nvPr>
        </p:nvPicPr>
        <p:blipFill>
          <a:blip r:embed="rId2"/>
          <a:stretch>
            <a:fillRect/>
          </a:stretch>
        </p:blipFill>
        <p:spPr>
          <a:xfrm>
            <a:off x="381000" y="1981200"/>
            <a:ext cx="3945785" cy="3606800"/>
          </a:xfrm>
          <a:prstGeom prst="rect">
            <a:avLst/>
          </a:prstGeom>
          <a:ln>
            <a:noFill/>
          </a:ln>
          <a:effectLst>
            <a:outerShdw blurRad="292100" dist="139700" dir="2700000" algn="tl" rotWithShape="0">
              <a:srgbClr val="333333">
                <a:alpha val="65000"/>
              </a:srgbClr>
            </a:outerShdw>
          </a:effectLst>
        </p:spPr>
      </p:pic>
      <p:sp>
        <p:nvSpPr>
          <p:cNvPr id="1025" name="Rectangle 1"/>
          <p:cNvSpPr>
            <a:spLocks noChangeArrowheads="1"/>
          </p:cNvSpPr>
          <p:nvPr/>
        </p:nvSpPr>
        <p:spPr bwMode="auto">
          <a:xfrm>
            <a:off x="4724400" y="1752600"/>
            <a:ext cx="4191000" cy="483209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1 ـ طراحی</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يكي از آغازين مراحل توليد يك فرش همانا طراحي مي باشد كه در اصل مي توان آن را ماكت و خشت اول بناي فرش ناميد كه اگر كج نهاده شد در نهايت فرش مطلوبي از آن حاصل نخواهد شد ؛ از اينروي لازم است بهنگام انتخاب طرح و طراح ؛ نهايت دقت را به عمل آورده وبا عنايت به اقتضاء زمان ووسواس درظرائف هنري ؛ زمينه تهيه يك فرش ايده ال را مهيا نمود ؛ و به عبارت ديگرطراحي دقيق و طرح مناسب ؛ اولين نيازلازم و واجب براي توليد يك فرش خوب است.</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lang="fa-IR" sz="2000" dirty="0" smtClean="0">
                <a:solidFill>
                  <a:srgbClr val="000000"/>
                </a:solidFill>
                <a:latin typeface="Arial" charset="0"/>
                <a:cs typeface="B Zar" pitchFamily="2" charset="-78"/>
              </a:rPr>
              <a:t>عیب هایی که می تواند از ناحیه طراحی بر فرش عارض گردند در زمینه هایی که بدانها اشاره می کنیم می توانند بروز یابند.</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5" name="Content Placeholder 4" descr="pic 3.jpg"/>
          <p:cNvPicPr>
            <a:picLocks noGrp="1" noChangeAspect="1"/>
          </p:cNvPicPr>
          <p:nvPr>
            <p:ph idx="1"/>
          </p:nvPr>
        </p:nvPicPr>
        <p:blipFill>
          <a:blip r:embed="rId2" cstate="print"/>
          <a:stretch>
            <a:fillRect/>
          </a:stretch>
        </p:blipFill>
        <p:spPr>
          <a:xfrm>
            <a:off x="381000" y="5257800"/>
            <a:ext cx="2895600" cy="1368552"/>
          </a:xfrm>
          <a:prstGeom prst="rect">
            <a:avLst/>
          </a:prstGeom>
          <a:ln>
            <a:noFill/>
          </a:ln>
          <a:effectLst>
            <a:outerShdw blurRad="292100" dist="139700" dir="2700000" algn="tl" rotWithShape="0">
              <a:srgbClr val="333333">
                <a:alpha val="65000"/>
              </a:srgbClr>
            </a:outerShdw>
          </a:effectLst>
        </p:spPr>
      </p:pic>
      <p:sp>
        <p:nvSpPr>
          <p:cNvPr id="18434" name="Rectangle 2"/>
          <p:cNvSpPr>
            <a:spLocks noChangeArrowheads="1"/>
          </p:cNvSpPr>
          <p:nvPr/>
        </p:nvSpPr>
        <p:spPr bwMode="auto">
          <a:xfrm>
            <a:off x="4495800" y="1219200"/>
            <a:ext cx="4419600" cy="538609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الف ـ تقارن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a:t>
            </a: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تقارن طرحها با يكديگر ونقاط تلاقي آنها باهم در پيكره كل طرح ؛ در مراحل مختلف طراحي و يا توليد ؛ چنانچه به هر دليلي مراعات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نشود موجب از هم گسيختگي طرح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وده و در نهايت منظره نامنسجمي را در فرش بعمل آمده بوجود خواهندآورد؛اين</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امرعلاوه برآنكه بيانگرعدم تسلط طراح برطراحي آن مي باشد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ناگزيرزحمات سايرين را نيز از پي خود ضايع مي نمايد .</a:t>
            </a:r>
            <a:endPar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endParaRPr>
          </a:p>
          <a:p>
            <a:pPr marL="0" marR="0" lvl="0" indent="0" algn="just" defTabSz="914400" rtl="1" eaLnBrk="1" fontAlgn="base" latinLnBrk="0" hangingPunct="1">
              <a:lnSpc>
                <a:spcPct val="100000"/>
              </a:lnSpc>
              <a:spcBef>
                <a:spcPct val="0"/>
              </a:spcBef>
              <a:spcAft>
                <a:spcPct val="0"/>
              </a:spcAft>
              <a:buClrTx/>
              <a:buSzTx/>
              <a:buFontTx/>
              <a:buNone/>
              <a:tabLst/>
            </a:pPr>
            <a:r>
              <a:rPr lang="fa-IR" altLang="zh-TW" sz="2000" dirty="0" smtClean="0">
                <a:solidFill>
                  <a:srgbClr val="00B050"/>
                </a:solidFill>
                <a:latin typeface="Arial" charset="0"/>
                <a:ea typeface="Times New Roman" pitchFamily="18" charset="0"/>
                <a:cs typeface="B Zar" pitchFamily="2" charset="-78"/>
              </a:rPr>
              <a:t>توضیح </a:t>
            </a:r>
            <a:r>
              <a:rPr lang="fa-IR" altLang="zh-TW" sz="2000" dirty="0" smtClean="0">
                <a:latin typeface="Arial" charset="0"/>
                <a:ea typeface="Times New Roman" pitchFamily="18" charset="0"/>
                <a:cs typeface="B Zar" pitchFamily="2" charset="-78"/>
              </a:rPr>
              <a:t>:البته درمواردی </a:t>
            </a:r>
            <a:r>
              <a:rPr lang="fa-IR" altLang="zh-TW" sz="2000" dirty="0" smtClean="0">
                <a:latin typeface="Arial" charset="0"/>
                <a:ea typeface="Times New Roman" pitchFamily="18" charset="0"/>
                <a:cs typeface="B Zar" pitchFamily="2" charset="-78"/>
              </a:rPr>
              <a:t>شاید</a:t>
            </a:r>
            <a:r>
              <a:rPr lang="en-US" altLang="zh-TW" sz="2000" dirty="0" smtClean="0">
                <a:latin typeface="Arial" charset="0"/>
                <a:ea typeface="Times New Roman" pitchFamily="18" charset="0"/>
                <a:cs typeface="B Zar" pitchFamily="2" charset="-78"/>
              </a:rPr>
              <a:t> </a:t>
            </a:r>
            <a:r>
              <a:rPr lang="fa-IR" altLang="zh-TW" sz="2000" dirty="0" smtClean="0">
                <a:latin typeface="Arial" charset="0"/>
                <a:ea typeface="Times New Roman" pitchFamily="18" charset="0"/>
                <a:cs typeface="B Zar" pitchFamily="2" charset="-78"/>
              </a:rPr>
              <a:t>این </a:t>
            </a:r>
            <a:r>
              <a:rPr lang="fa-IR" altLang="zh-TW" sz="2000" dirty="0" smtClean="0">
                <a:latin typeface="Arial" charset="0"/>
                <a:ea typeface="Times New Roman" pitchFamily="18" charset="0"/>
                <a:cs typeface="B Zar" pitchFamily="2" charset="-78"/>
              </a:rPr>
              <a:t>عیب بواسطه عدم مهارت بافنده و بکار گیری نابجا ی قطعات طرح بوجود آید .</a:t>
            </a:r>
            <a:endParaRPr kumimoji="0" lang="en-US" altLang="zh-TW" sz="2000" b="0" i="0" u="none" strike="noStrike" cap="none" normalizeH="0" baseline="0" dirty="0" smtClean="0">
              <a:ln>
                <a:noFill/>
              </a:ln>
              <a:solidFill>
                <a:srgbClr val="FF0000"/>
              </a:solidFill>
              <a:effectLst/>
              <a:latin typeface="Arial" charset="0"/>
              <a:ea typeface="Times New Roman" pitchFamily="18"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altLang="zh-TW" sz="2000" b="0"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altLang="zh-TW" sz="2000" b="0" i="0" u="none" strike="noStrike" cap="none" normalizeH="0" baseline="0" dirty="0" smtClean="0">
                <a:ln>
                  <a:noFill/>
                </a:ln>
                <a:solidFill>
                  <a:schemeClr val="tx1"/>
                </a:solidFill>
                <a:effectLst/>
                <a:latin typeface="Arial" charset="0"/>
                <a:ea typeface="Times New Roman" pitchFamily="18" charset="0"/>
                <a:cs typeface="B Zar" pitchFamily="2" charset="-78"/>
              </a:rPr>
              <a:t> : </a:t>
            </a:r>
            <a:r>
              <a:rPr kumimoji="0" lang="ar-SA" altLang="zh-TW" sz="2000" b="0" i="1" u="none" strike="noStrike" cap="none" normalizeH="0" baseline="0" dirty="0" smtClean="0">
                <a:ln>
                  <a:noFill/>
                </a:ln>
                <a:solidFill>
                  <a:schemeClr val="tx1"/>
                </a:solidFill>
                <a:effectLst/>
                <a:latin typeface="Arial" charset="0"/>
                <a:ea typeface="Times New Roman" pitchFamily="18" charset="0"/>
                <a:cs typeface="B Zar" pitchFamily="2" charset="-78"/>
              </a:rPr>
              <a:t>نا متقارن بودن عمدي طرح در بعضي موارد طرح جديدي را پديد مي آورد كه اصطلاحا طرح غلط خوانده مي شود در اينگونه موارد عيب نامتقارن بودن چنانچه مورد تائيد اهل خبره باشد به حسن مضاعفي براي فرش</a:t>
            </a:r>
            <a:r>
              <a:rPr kumimoji="0" lang="fa-IR" altLang="zh-TW" sz="2000" b="0" i="1" u="none" strike="noStrike" cap="none" normalizeH="0" baseline="0" dirty="0" smtClean="0">
                <a:ln>
                  <a:noFill/>
                </a:ln>
                <a:solidFill>
                  <a:schemeClr val="tx1"/>
                </a:solidFill>
                <a:effectLst/>
                <a:latin typeface="Arial" charset="0"/>
                <a:ea typeface="Times New Roman" pitchFamily="18" charset="0"/>
                <a:cs typeface="B Zar" pitchFamily="2" charset="-78"/>
              </a:rPr>
              <a:t> بدل می شود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zh-TW" sz="2000" b="0" i="0" u="none" strike="noStrike" cap="none" normalizeH="0" baseline="0" dirty="0" smtClean="0">
              <a:ln>
                <a:noFill/>
              </a:ln>
              <a:solidFill>
                <a:schemeClr val="tx1"/>
              </a:solidFill>
              <a:effectLst/>
              <a:latin typeface="Arial" charset="0"/>
              <a:cs typeface="B Zar" pitchFamily="2" charset="-78"/>
            </a:endParaRPr>
          </a:p>
        </p:txBody>
      </p:sp>
      <p:pic>
        <p:nvPicPr>
          <p:cNvPr id="9" name="Picture 8" descr="pic . 4.jpg"/>
          <p:cNvPicPr>
            <a:picLocks noChangeAspect="1"/>
          </p:cNvPicPr>
          <p:nvPr/>
        </p:nvPicPr>
        <p:blipFill>
          <a:blip r:embed="rId3"/>
          <a:stretch>
            <a:fillRect/>
          </a:stretch>
        </p:blipFill>
        <p:spPr>
          <a:xfrm>
            <a:off x="1143000" y="1219200"/>
            <a:ext cx="2895600" cy="400659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5.jpg"/>
          <p:cNvPicPr>
            <a:picLocks noGrp="1" noChangeAspect="1"/>
          </p:cNvPicPr>
          <p:nvPr>
            <p:ph idx="1"/>
          </p:nvPr>
        </p:nvPicPr>
        <p:blipFill>
          <a:blip r:embed="rId2"/>
          <a:stretch>
            <a:fillRect/>
          </a:stretch>
        </p:blipFill>
        <p:spPr>
          <a:xfrm>
            <a:off x="548951" y="1371600"/>
            <a:ext cx="3032449" cy="3962400"/>
          </a:xfrm>
          <a:prstGeom prst="rect">
            <a:avLst/>
          </a:prstGeom>
          <a:ln>
            <a:noFill/>
          </a:ln>
          <a:effectLst>
            <a:outerShdw blurRad="292100" dist="139700" dir="2700000" algn="tl" rotWithShape="0">
              <a:srgbClr val="333333">
                <a:alpha val="65000"/>
              </a:srgbClr>
            </a:outerShdw>
          </a:effectLst>
        </p:spPr>
      </p:pic>
      <p:sp>
        <p:nvSpPr>
          <p:cNvPr id="19457" name="Rectangle 1"/>
          <p:cNvSpPr>
            <a:spLocks noChangeArrowheads="1"/>
          </p:cNvSpPr>
          <p:nvPr/>
        </p:nvSpPr>
        <p:spPr bwMode="auto">
          <a:xfrm>
            <a:off x="4343400" y="1425238"/>
            <a:ext cx="4267200" cy="390876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ب ـ تناسب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غیرقابل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تناسب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عامل اصلي بالانس اجزاء طرح</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بوده وشاخصي مهم در ارزشيابي طرح از نظر هنري و اقتصادي مي باشد. بگونه ايكه عدم مراعات آن در هر كدام از اجزاء طرح مي تواند به پيكره كلي طرح  آسيب رسانده و علاوه بركاستن از زيبائي هنري طرح به ارزش اقتصادي آن نيز لطمه وارد سازد.</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1" u="none" strike="noStrike" cap="none" normalizeH="0" baseline="0" dirty="0" smtClean="0">
                <a:ln>
                  <a:noFill/>
                </a:ln>
                <a:solidFill>
                  <a:srgbClr val="000000"/>
                </a:solidFill>
                <a:effectLst/>
                <a:latin typeface="Arial" charset="0"/>
                <a:ea typeface="Times New Roman" pitchFamily="18" charset="0"/>
                <a:cs typeface="B Zar" pitchFamily="2" charset="-78"/>
              </a:rPr>
              <a:t>تناسب در طراحي فرش قانون و قاعده همگاني و لا يتغيري نداشته ؛ بلكه در هر طرحي با توجه به موضوع طرح ؛ طراح به سليقه خود تناسب اجزاء طرح را مراعات مي نمايد .    </a:t>
            </a:r>
            <a:endParaRPr kumimoji="0" lang="ar-SA" sz="2000" b="0" i="1" u="none" strike="noStrike" cap="none" normalizeH="0" baseline="0" dirty="0" smtClean="0">
              <a:ln>
                <a:noFill/>
              </a:ln>
              <a:solidFill>
                <a:schemeClr val="tx1"/>
              </a:solidFill>
              <a:effectLst/>
              <a:latin typeface="Arial" charset="0"/>
              <a:cs typeface="B Zar" pitchFamily="2" charset="-78"/>
            </a:endParaRPr>
          </a:p>
        </p:txBody>
      </p:sp>
      <p:sp>
        <p:nvSpPr>
          <p:cNvPr id="6" name="Rectangle 5"/>
          <p:cNvSpPr/>
          <p:nvPr/>
        </p:nvSpPr>
        <p:spPr>
          <a:xfrm>
            <a:off x="228600" y="5505271"/>
            <a:ext cx="8763000"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r" rtl="1"/>
            <a:r>
              <a:rPr lang="ar-SA" dirty="0">
                <a:solidFill>
                  <a:srgbClr val="00B050"/>
                </a:solidFill>
                <a:cs typeface="B Zar" pitchFamily="2" charset="-78"/>
              </a:rPr>
              <a:t>توضيح عكس </a:t>
            </a:r>
            <a:r>
              <a:rPr lang="ar-SA" dirty="0">
                <a:cs typeface="B Zar" pitchFamily="2" charset="-78"/>
              </a:rPr>
              <a:t>: اين خطوط فرضي با ايجاد اشكالي هندسي  جاي هر كدام از اجزاء طرح را بطور تقريبي معين مي نمايند و چنانچه هر يك از اجزاء طرح بطور چشمگيري اين هارموني هندسي را به هم بزند موجب عدم تناسب در كل طرح خواهد بود . البته لازم به ذكر است </a:t>
            </a:r>
            <a:r>
              <a:rPr lang="fa-IR" dirty="0" smtClean="0">
                <a:cs typeface="B Zar" pitchFamily="2" charset="-78"/>
              </a:rPr>
              <a:t>که </a:t>
            </a:r>
            <a:r>
              <a:rPr lang="ar-SA" dirty="0" smtClean="0">
                <a:solidFill>
                  <a:srgbClr val="FF0000"/>
                </a:solidFill>
                <a:cs typeface="B Zar" pitchFamily="2" charset="-78"/>
              </a:rPr>
              <a:t>اين </a:t>
            </a:r>
            <a:r>
              <a:rPr lang="ar-SA" dirty="0">
                <a:solidFill>
                  <a:srgbClr val="FF0000"/>
                </a:solidFill>
                <a:cs typeface="B Zar" pitchFamily="2" charset="-78"/>
              </a:rPr>
              <a:t>خطوط بر روي طرح </a:t>
            </a:r>
            <a:r>
              <a:rPr lang="ar-SA" dirty="0" smtClean="0">
                <a:solidFill>
                  <a:srgbClr val="FF0000"/>
                </a:solidFill>
                <a:cs typeface="B Zar" pitchFamily="2" charset="-78"/>
              </a:rPr>
              <a:t>رسم</a:t>
            </a:r>
            <a:r>
              <a:rPr lang="fa-IR" dirty="0" smtClean="0">
                <a:solidFill>
                  <a:srgbClr val="FF0000"/>
                </a:solidFill>
                <a:cs typeface="B Zar" pitchFamily="2" charset="-78"/>
              </a:rPr>
              <a:t> </a:t>
            </a:r>
            <a:r>
              <a:rPr lang="ar-SA" dirty="0" smtClean="0">
                <a:solidFill>
                  <a:srgbClr val="FF0000"/>
                </a:solidFill>
                <a:cs typeface="B Zar" pitchFamily="2" charset="-78"/>
              </a:rPr>
              <a:t> </a:t>
            </a:r>
            <a:r>
              <a:rPr lang="ar-SA" dirty="0">
                <a:solidFill>
                  <a:srgbClr val="FF0000"/>
                </a:solidFill>
                <a:cs typeface="B Zar" pitchFamily="2" charset="-78"/>
              </a:rPr>
              <a:t>نشده </a:t>
            </a:r>
            <a:r>
              <a:rPr lang="ar-SA" dirty="0">
                <a:cs typeface="B Zar" pitchFamily="2" charset="-78"/>
              </a:rPr>
              <a:t>؛ </a:t>
            </a:r>
            <a:r>
              <a:rPr lang="fa-IR" dirty="0" smtClean="0">
                <a:cs typeface="B Zar" pitchFamily="2" charset="-78"/>
              </a:rPr>
              <a:t> </a:t>
            </a:r>
            <a:r>
              <a:rPr lang="ar-SA" dirty="0" smtClean="0">
                <a:cs typeface="B Zar" pitchFamily="2" charset="-78"/>
              </a:rPr>
              <a:t>بلكه </a:t>
            </a:r>
            <a:r>
              <a:rPr lang="ar-SA" dirty="0">
                <a:cs typeface="B Zar" pitchFamily="2" charset="-78"/>
              </a:rPr>
              <a:t>بطور ذهني و از روي عادت توسط طراحان ماهر در طراحي مراعات مي گردد . </a:t>
            </a:r>
            <a:endParaRPr lang="en-US" dirty="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6" name="Content Placeholder 5" descr="pic.6.jpg"/>
          <p:cNvPicPr>
            <a:picLocks noGrp="1" noChangeAspect="1"/>
          </p:cNvPicPr>
          <p:nvPr>
            <p:ph idx="1"/>
          </p:nvPr>
        </p:nvPicPr>
        <p:blipFill>
          <a:blip r:embed="rId2" cstate="print"/>
          <a:stretch>
            <a:fillRect/>
          </a:stretch>
        </p:blipFill>
        <p:spPr>
          <a:xfrm>
            <a:off x="304800" y="2093500"/>
            <a:ext cx="4876800" cy="3447288"/>
          </a:xfrm>
          <a:prstGeom prst="rect">
            <a:avLst/>
          </a:prstGeom>
          <a:ln>
            <a:noFill/>
          </a:ln>
          <a:effectLst>
            <a:outerShdw blurRad="292100" dist="139700" dir="2700000" algn="tl" rotWithShape="0">
              <a:srgbClr val="333333">
                <a:alpha val="65000"/>
              </a:srgbClr>
            </a:outerShdw>
          </a:effectLst>
        </p:spPr>
      </p:pic>
      <p:sp>
        <p:nvSpPr>
          <p:cNvPr id="20481" name="Rectangle 1"/>
          <p:cNvSpPr>
            <a:spLocks noChangeArrowheads="1"/>
          </p:cNvSpPr>
          <p:nvPr/>
        </p:nvSpPr>
        <p:spPr bwMode="auto">
          <a:xfrm>
            <a:off x="5486400" y="1676400"/>
            <a:ext cx="3352800" cy="489364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پ ـ نا همخوانی سایز طرح و فرش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طرح فرش بايد دقيقا مطابق با سايز فرش بوده و معادل چله هائي باشد كه براي بافت چله كشي شده اند ؛ به عبارت ديگرسايز فرش و طرح دقيقا بايد منطبق بر هم باشند و درصورت نا همخواني  فرش بعمل آمده متحمل عيوبي از قبيل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كشيده گي و يا كوبيده گي طرح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عدم كيفيت مطلوب بافت ؛ و غيره خواهد شد.</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lang="fa-IR" sz="2000" dirty="0" smtClean="0">
                <a:solidFill>
                  <a:srgbClr val="FF0000"/>
                </a:solidFill>
                <a:latin typeface="Arial" charset="0"/>
                <a:cs typeface="B Zar" pitchFamily="2" charset="-78"/>
              </a:rPr>
              <a:t>توضیح </a:t>
            </a:r>
            <a:r>
              <a:rPr lang="fa-IR" sz="2000" dirty="0" smtClean="0">
                <a:solidFill>
                  <a:srgbClr val="000000"/>
                </a:solidFill>
                <a:latin typeface="Arial" charset="0"/>
                <a:cs typeface="B Zar" pitchFamily="2" charset="-78"/>
              </a:rPr>
              <a:t>: </a:t>
            </a:r>
            <a:r>
              <a:rPr lang="fa-IR" sz="2000" i="1" dirty="0" smtClean="0">
                <a:solidFill>
                  <a:srgbClr val="000000"/>
                </a:solidFill>
                <a:latin typeface="Arial" charset="0"/>
                <a:cs typeface="B Zar" pitchFamily="2" charset="-78"/>
              </a:rPr>
              <a:t>کوبیده گی و کشیده گی فرش همچنین می تواند به جهت عدم تسلط بافنده بر امر بافت </a:t>
            </a:r>
            <a:r>
              <a:rPr lang="fa-IR" sz="2000" i="1" dirty="0" smtClean="0">
                <a:solidFill>
                  <a:srgbClr val="000000"/>
                </a:solidFill>
                <a:latin typeface="Arial" charset="0"/>
                <a:cs typeface="B Zar" pitchFamily="2" charset="-78"/>
              </a:rPr>
              <a:t>و یا انتخاب مصالح نا مناسب نیز </a:t>
            </a:r>
            <a:r>
              <a:rPr lang="fa-IR" sz="2000" i="1" dirty="0" smtClean="0">
                <a:solidFill>
                  <a:srgbClr val="000000"/>
                </a:solidFill>
                <a:latin typeface="Arial" charset="0"/>
                <a:cs typeface="B Zar" pitchFamily="2" charset="-78"/>
              </a:rPr>
              <a:t>بوجودآید.</a:t>
            </a:r>
            <a:endParaRPr kumimoji="0" lang="ar-SA" sz="2000" b="0" i="1"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7.jpg"/>
          <p:cNvPicPr>
            <a:picLocks noGrp="1" noChangeAspect="1"/>
          </p:cNvPicPr>
          <p:nvPr>
            <p:ph idx="1"/>
          </p:nvPr>
        </p:nvPicPr>
        <p:blipFill>
          <a:blip r:embed="rId2"/>
          <a:stretch>
            <a:fillRect/>
          </a:stretch>
        </p:blipFill>
        <p:spPr>
          <a:xfrm>
            <a:off x="297774" y="2209800"/>
            <a:ext cx="4198026" cy="2959608"/>
          </a:xfrm>
          <a:prstGeom prst="rect">
            <a:avLst/>
          </a:prstGeom>
          <a:ln>
            <a:noFill/>
          </a:ln>
          <a:effectLst>
            <a:outerShdw blurRad="292100" dist="139700" dir="2700000" algn="tl" rotWithShape="0">
              <a:srgbClr val="333333">
                <a:alpha val="65000"/>
              </a:srgbClr>
            </a:outerShdw>
          </a:effectLst>
        </p:spPr>
      </p:pic>
      <p:sp>
        <p:nvSpPr>
          <p:cNvPr id="21505" name="Rectangle 1"/>
          <p:cNvSpPr>
            <a:spLocks noChangeArrowheads="1"/>
          </p:cNvSpPr>
          <p:nvPr/>
        </p:nvSpPr>
        <p:spPr bwMode="auto">
          <a:xfrm>
            <a:off x="4724400" y="1371600"/>
            <a:ext cx="4114800" cy="513986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ت ـ نقطه چینی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پس از اتمام مرحله طراحي ؛ نوبت به نقطه چيني طرح مي رسد كه يكي از ظريفترين و شايد سخت ترين مرحله از مراحل طراحي بوده و لازمه بافت فرش مي باشد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البته اين امر بيشتر در مناطق بافت آذربايجان مرسوم و متداول است .</a:t>
            </a:r>
            <a:endParaRPr kumimoji="0" lang="en-US" sz="2000" b="0" i="0" strike="noStrike" cap="none" normalizeH="0" baseline="0" dirty="0" smtClean="0">
              <a:ln>
                <a:noFill/>
              </a:ln>
              <a:solidFill>
                <a:srgbClr val="008000"/>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نقطه چيني طرح در حقيقت نوعي آناليز طرح مي باشد كه مسير بافت را براي بافنده روشن ميكند و مطمئنا چنانچه اين امر توسط فرد خبره و با تجربه انجام نپذيرد علاوه بر صدماتي كه به طرح وارد مي شود ؛ موجب غلط بافي هاي فاحشي نيز در فرش بعمل آمده خواهد بود كه جزو عيوب بارز درفرش بحساب آمده و در اولين نگاه شكسته گيهاي حاصل ازاين نقطه چيني غلط چشم هر بيننده خبره اي را خواهد آزرد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sp>
        <p:nvSpPr>
          <p:cNvPr id="22529" name="Rectangle 1"/>
          <p:cNvSpPr>
            <a:spLocks noChangeArrowheads="1"/>
          </p:cNvSpPr>
          <p:nvPr/>
        </p:nvSpPr>
        <p:spPr bwMode="auto">
          <a:xfrm>
            <a:off x="3962400" y="1735753"/>
            <a:ext cx="5029200" cy="489364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ث ـ کارت بندی ( رنگ بندی)</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(غیر قابل رفع)</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charset="0"/>
                <a:ea typeface="Times New Roman" pitchFamily="18" charset="0"/>
                <a:cs typeface="B Zar" pitchFamily="2" charset="-78"/>
              </a:rPr>
              <a:t>پس ازاتمام مرحله طراحي ؛ نوبت به تعيين رنگ مي رسد كه طراح بر اساس موضوع طرح وذهنيت وابتكارات خود كارت بندي مي نمايد وبه نسبت كاربرد رنگهاي موجود بر روي كارت رنگ ؛ شماره هاي متعلق به هررنگ را برروي طرح در جاي خود ثبت مي نمايد وبدين منوال كل طرح  براساس شماره هاي همان كارت تعيين رنگ مي شود ؛ لذا با توجه به حساسيت موضوع؛ دراين مرحله نيزهرگونه بي دقتي ويا كج سليقه گي مستقيما در كيفيت فرش بعمل آمده تاثير گذارخواهد بود ؛ از اينروي عدم دقت در تطبيق شماره هاي مندرج بر روي طرح و كارت رنگ ؛ و يا احيانا عدم مراعات هارموني لازم در كارت رنگ ؛ موجب عيوبي از قبيل </a:t>
            </a:r>
            <a:r>
              <a:rPr kumimoji="0" lang="ar-SA" sz="1600" b="0" i="0" strike="noStrike" cap="none" normalizeH="0" baseline="0" dirty="0" smtClean="0">
                <a:ln>
                  <a:noFill/>
                </a:ln>
                <a:solidFill>
                  <a:srgbClr val="008000"/>
                </a:solidFill>
                <a:effectLst/>
                <a:latin typeface="Arial" charset="0"/>
                <a:ea typeface="Times New Roman" pitchFamily="18" charset="0"/>
                <a:cs typeface="B Zar" pitchFamily="2" charset="-78"/>
              </a:rPr>
              <a:t>كاربرد نابجاي رنگها در فرش</a:t>
            </a:r>
            <a:r>
              <a:rPr kumimoji="0" lang="ar-SA" sz="1600" b="0" i="0" strike="noStrike" cap="none" normalizeH="0" baseline="0" dirty="0" smtClean="0">
                <a:ln>
                  <a:noFill/>
                </a:ln>
                <a:solidFill>
                  <a:schemeClr val="tx1"/>
                </a:solidFill>
                <a:effectLst/>
                <a:latin typeface="Arial" charset="0"/>
                <a:ea typeface="Times New Roman" pitchFamily="18" charset="0"/>
                <a:cs typeface="B Zar" pitchFamily="2" charset="-78"/>
              </a:rPr>
              <a:t> و </a:t>
            </a:r>
            <a:r>
              <a:rPr kumimoji="0" lang="ar-SA" sz="1600" b="0" i="0" strike="noStrike" cap="none" normalizeH="0" baseline="0" dirty="0" smtClean="0">
                <a:ln>
                  <a:noFill/>
                </a:ln>
                <a:solidFill>
                  <a:srgbClr val="008000"/>
                </a:solidFill>
                <a:effectLst/>
                <a:latin typeface="Arial" charset="0"/>
                <a:ea typeface="Times New Roman" pitchFamily="18" charset="0"/>
                <a:cs typeface="B Zar" pitchFamily="2" charset="-78"/>
              </a:rPr>
              <a:t>ياعدم هماهنگي لازم در رنگ</a:t>
            </a:r>
            <a:r>
              <a:rPr kumimoji="0" lang="ar-SA" sz="16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1600" b="0" i="0" strike="noStrike" cap="none" normalizeH="0" baseline="0" dirty="0" smtClean="0">
                <a:ln>
                  <a:noFill/>
                </a:ln>
                <a:solidFill>
                  <a:srgbClr val="008000"/>
                </a:solidFill>
                <a:effectLst/>
                <a:latin typeface="Arial" charset="0"/>
                <a:ea typeface="Times New Roman" pitchFamily="18" charset="0"/>
                <a:cs typeface="B Zar" pitchFamily="2" charset="-78"/>
              </a:rPr>
              <a:t>آميزي فرش </a:t>
            </a:r>
            <a:r>
              <a:rPr kumimoji="0" lang="ar-SA" sz="1600" b="0" i="0" strike="noStrike" cap="none" normalizeH="0" baseline="0" dirty="0" smtClean="0">
                <a:ln>
                  <a:noFill/>
                </a:ln>
                <a:solidFill>
                  <a:schemeClr val="tx1"/>
                </a:solidFill>
                <a:effectLst/>
                <a:latin typeface="Arial" charset="0"/>
                <a:ea typeface="Times New Roman" pitchFamily="18" charset="0"/>
                <a:cs typeface="B Zar" pitchFamily="2" charset="-78"/>
              </a:rPr>
              <a:t>خواهد بود كه عيوبي جبران ناپذير بوده و موجب افت كيفيت هنري </a:t>
            </a:r>
            <a:r>
              <a:rPr kumimoji="0" lang="ar-SA" sz="1600" b="0" i="0" u="none" strike="noStrike" cap="none" normalizeH="0" baseline="0" dirty="0" smtClean="0">
                <a:ln>
                  <a:noFill/>
                </a:ln>
                <a:solidFill>
                  <a:schemeClr val="tx1"/>
                </a:solidFill>
                <a:effectLst/>
                <a:latin typeface="Arial" charset="0"/>
                <a:ea typeface="Times New Roman" pitchFamily="18" charset="0"/>
                <a:cs typeface="B Zar" pitchFamily="2" charset="-78"/>
              </a:rPr>
              <a:t>و اقتصادي فرش بعمل آمده خواهد شد . </a:t>
            </a:r>
            <a:endParaRPr kumimoji="0" lang="en-US" sz="16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charset="0"/>
                <a:ea typeface="Times New Roman" pitchFamily="18" charset="0"/>
                <a:cs typeface="B Zar" pitchFamily="2" charset="-78"/>
              </a:rPr>
              <a:t>لازم به ذكراست اين شيوه بيشتردرآذربايجان معمول مي باشد كه البته بررسي محاسن و معايب آن مجال ديگري مي طلبد ؛ نا گفته نماند كه گاهي عمل كارت بندي ورنگ آميزي توسط فردي ديگري </a:t>
            </a:r>
            <a:r>
              <a:rPr kumimoji="0" lang="fa-IR" sz="1600" b="0" i="0" u="none" strike="noStrike" cap="none" normalizeH="0" baseline="0" dirty="0" smtClean="0">
                <a:ln>
                  <a:noFill/>
                </a:ln>
                <a:solidFill>
                  <a:schemeClr val="tx1"/>
                </a:solidFill>
                <a:effectLst/>
                <a:latin typeface="Arial" charset="0"/>
                <a:ea typeface="Times New Roman" pitchFamily="18" charset="0"/>
                <a:cs typeface="B Zar" pitchFamily="2" charset="-78"/>
              </a:rPr>
              <a:t>ب</a:t>
            </a:r>
            <a:r>
              <a:rPr kumimoji="0" lang="ar-SA" sz="1600" b="0" i="0" u="none" strike="noStrike" cap="none" normalizeH="0" baseline="0" dirty="0" smtClean="0">
                <a:ln>
                  <a:noFill/>
                </a:ln>
                <a:solidFill>
                  <a:schemeClr val="tx1"/>
                </a:solidFill>
                <a:effectLst/>
                <a:latin typeface="Arial" charset="0"/>
                <a:ea typeface="Times New Roman" pitchFamily="18" charset="0"/>
                <a:cs typeface="B Zar" pitchFamily="2" charset="-78"/>
              </a:rPr>
              <a:t>غير از طراح انجام مي پذيرد . </a:t>
            </a:r>
            <a:endParaRPr kumimoji="0" lang="en-US" sz="16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1600" b="0"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sz="1600" b="0" i="0" u="none" strike="noStrike" cap="none" normalizeH="0" baseline="0" dirty="0" smtClean="0">
                <a:ln>
                  <a:noFill/>
                </a:ln>
                <a:solidFill>
                  <a:schemeClr val="tx1"/>
                </a:solidFill>
                <a:effectLst/>
                <a:latin typeface="Arial" charset="0"/>
                <a:ea typeface="Times New Roman" pitchFamily="18" charset="0"/>
                <a:cs typeface="B Zar" pitchFamily="2" charset="-78"/>
              </a:rPr>
              <a:t> : </a:t>
            </a:r>
            <a:r>
              <a:rPr kumimoji="0" lang="ar-SA" sz="1600" b="0" i="1" u="none" strike="noStrike" cap="none" normalizeH="0" baseline="0" dirty="0" smtClean="0">
                <a:ln>
                  <a:noFill/>
                </a:ln>
                <a:solidFill>
                  <a:schemeClr val="tx1"/>
                </a:solidFill>
                <a:effectLst/>
                <a:latin typeface="Arial" charset="0"/>
                <a:ea typeface="Times New Roman" pitchFamily="18" charset="0"/>
                <a:cs typeface="B Zar" pitchFamily="2" charset="-78"/>
              </a:rPr>
              <a:t>در آذربايجان اكثرا درتوليد فرشهاي تصويري ( تابلو بافي ) به جهت تنوع بالاي رنگ و گاهي اجبار به تلفيق چندين رنگ باهم ؛كارت رنگ بندي مورد استفاده نبوده وانتخاب رنگ به سليقه و تشخيص بافنده از روي مدل انجام مي پذيرد . </a:t>
            </a:r>
            <a:endParaRPr kumimoji="0" lang="ar-SA" sz="1600" b="0" i="1" u="none" strike="noStrike" cap="none" normalizeH="0" baseline="0" dirty="0" smtClean="0">
              <a:ln>
                <a:noFill/>
              </a:ln>
              <a:solidFill>
                <a:schemeClr val="tx1"/>
              </a:solidFill>
              <a:effectLst/>
              <a:latin typeface="Arial" charset="0"/>
              <a:cs typeface="B Zar" pitchFamily="2" charset="-78"/>
            </a:endParaRPr>
          </a:p>
        </p:txBody>
      </p:sp>
      <p:pic>
        <p:nvPicPr>
          <p:cNvPr id="22530" name="Picture 2" descr="C:\Documents and Settings\Administrator\Desktop\Folders\magalat\farshe mayob\pic 80.jpg"/>
          <p:cNvPicPr>
            <a:picLocks noGrp="1" noChangeAspect="1" noChangeArrowheads="1"/>
          </p:cNvPicPr>
          <p:nvPr>
            <p:ph idx="1"/>
          </p:nvPr>
        </p:nvPicPr>
        <p:blipFill>
          <a:blip r:embed="rId2"/>
          <a:srcRect/>
          <a:stretch>
            <a:fillRect/>
          </a:stretch>
        </p:blipFill>
        <p:spPr bwMode="auto">
          <a:xfrm rot="16200000">
            <a:off x="-320408" y="2237432"/>
            <a:ext cx="3569376" cy="2623758"/>
          </a:xfrm>
          <a:prstGeom prst="rect">
            <a:avLst/>
          </a:prstGeom>
          <a:ln>
            <a:noFill/>
          </a:ln>
          <a:effectLst>
            <a:outerShdw blurRad="292100" dist="139700" dir="2700000" algn="tl" rotWithShape="0">
              <a:srgbClr val="333333">
                <a:alpha val="65000"/>
              </a:srgbClr>
            </a:outerShdw>
          </a:effectLst>
        </p:spPr>
      </p:pic>
      <p:pic>
        <p:nvPicPr>
          <p:cNvPr id="6" name="Picture 5" descr="pic 8(1).jpg"/>
          <p:cNvPicPr>
            <a:picLocks noChangeAspect="1"/>
          </p:cNvPicPr>
          <p:nvPr/>
        </p:nvPicPr>
        <p:blipFill>
          <a:blip r:embed="rId3" cstate="print"/>
          <a:stretch>
            <a:fillRect/>
          </a:stretch>
        </p:blipFill>
        <p:spPr>
          <a:xfrm>
            <a:off x="1676400" y="4419600"/>
            <a:ext cx="2086896" cy="194081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9.jpg"/>
          <p:cNvPicPr>
            <a:picLocks noGrp="1" noChangeAspect="1"/>
          </p:cNvPicPr>
          <p:nvPr>
            <p:ph idx="1"/>
          </p:nvPr>
        </p:nvPicPr>
        <p:blipFill>
          <a:blip r:embed="rId2"/>
          <a:stretch>
            <a:fillRect/>
          </a:stretch>
        </p:blipFill>
        <p:spPr>
          <a:xfrm>
            <a:off x="552450" y="1447800"/>
            <a:ext cx="1428750" cy="1905000"/>
          </a:xfrm>
          <a:prstGeom prst="rect">
            <a:avLst/>
          </a:prstGeom>
          <a:ln>
            <a:noFill/>
          </a:ln>
          <a:effectLst>
            <a:outerShdw blurRad="292100" dist="139700" dir="2700000" algn="tl" rotWithShape="0">
              <a:srgbClr val="333333">
                <a:alpha val="65000"/>
              </a:srgbClr>
            </a:outerShdw>
          </a:effectLst>
        </p:spPr>
      </p:pic>
      <p:pic>
        <p:nvPicPr>
          <p:cNvPr id="5" name="Picture 4" descr="pic 12.jpg"/>
          <p:cNvPicPr>
            <a:picLocks noChangeAspect="1"/>
          </p:cNvPicPr>
          <p:nvPr/>
        </p:nvPicPr>
        <p:blipFill>
          <a:blip r:embed="rId3" cstate="print"/>
          <a:stretch>
            <a:fillRect/>
          </a:stretch>
        </p:blipFill>
        <p:spPr>
          <a:xfrm>
            <a:off x="533400" y="3581400"/>
            <a:ext cx="2971800" cy="1905000"/>
          </a:xfrm>
          <a:prstGeom prst="rect">
            <a:avLst/>
          </a:prstGeom>
          <a:ln>
            <a:noFill/>
          </a:ln>
          <a:effectLst>
            <a:outerShdw blurRad="292100" dist="139700" dir="2700000" algn="tl" rotWithShape="0">
              <a:srgbClr val="333333">
                <a:alpha val="65000"/>
              </a:srgbClr>
            </a:outerShdw>
          </a:effectLst>
        </p:spPr>
      </p:pic>
      <p:pic>
        <p:nvPicPr>
          <p:cNvPr id="6" name="Picture 5" descr="pic 10.JPG"/>
          <p:cNvPicPr>
            <a:picLocks noChangeAspect="1"/>
          </p:cNvPicPr>
          <p:nvPr/>
        </p:nvPicPr>
        <p:blipFill>
          <a:blip r:embed="rId4" cstate="print"/>
          <a:stretch>
            <a:fillRect/>
          </a:stretch>
        </p:blipFill>
        <p:spPr>
          <a:xfrm>
            <a:off x="3771900" y="2362200"/>
            <a:ext cx="1485900" cy="1905000"/>
          </a:xfrm>
          <a:prstGeom prst="rect">
            <a:avLst/>
          </a:prstGeom>
          <a:ln>
            <a:noFill/>
          </a:ln>
          <a:effectLst>
            <a:outerShdw blurRad="292100" dist="139700" dir="2700000" algn="tl" rotWithShape="0">
              <a:srgbClr val="333333">
                <a:alpha val="65000"/>
              </a:srgbClr>
            </a:outerShdw>
          </a:effectLst>
        </p:spPr>
      </p:pic>
      <p:pic>
        <p:nvPicPr>
          <p:cNvPr id="7" name="Picture 6" descr="80068896-2433882.jpg"/>
          <p:cNvPicPr>
            <a:picLocks noChangeAspect="1"/>
          </p:cNvPicPr>
          <p:nvPr/>
        </p:nvPicPr>
        <p:blipFill>
          <a:blip r:embed="rId5"/>
          <a:stretch>
            <a:fillRect/>
          </a:stretch>
        </p:blipFill>
        <p:spPr>
          <a:xfrm>
            <a:off x="3703782" y="4572000"/>
            <a:ext cx="3001818" cy="1981200"/>
          </a:xfrm>
          <a:prstGeom prst="rect">
            <a:avLst/>
          </a:prstGeom>
          <a:ln>
            <a:noFill/>
          </a:ln>
          <a:effectLst>
            <a:outerShdw blurRad="292100" dist="139700" dir="2700000" algn="tl" rotWithShape="0">
              <a:srgbClr val="333333">
                <a:alpha val="65000"/>
              </a:srgbClr>
            </a:outerShdw>
          </a:effectLst>
        </p:spPr>
      </p:pic>
      <p:sp>
        <p:nvSpPr>
          <p:cNvPr id="25601" name="Rectangle 1"/>
          <p:cNvSpPr>
            <a:spLocks noChangeArrowheads="1"/>
          </p:cNvSpPr>
          <p:nvPr/>
        </p:nvSpPr>
        <p:spPr bwMode="auto">
          <a:xfrm>
            <a:off x="5486400" y="1676400"/>
            <a:ext cx="3200400" cy="236988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2 ـ مواد ومصالح اولیه</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مواد و مصالح اولیه اعم از پشم ونخ و رنگ و مرغوبیت آنها نقشی اساسی در تکامل فرش داشته و هرگونه نقصانی در آنها مستقیما در کیفیت فرش تولیدی اثر گذار خواهد بود.</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8" name="Content Placeholder 7" descr="80068896-2433882.jpg"/>
          <p:cNvPicPr>
            <a:picLocks noGrp="1" noChangeAspect="1"/>
          </p:cNvPicPr>
          <p:nvPr>
            <p:ph idx="1"/>
          </p:nvPr>
        </p:nvPicPr>
        <p:blipFill>
          <a:blip r:embed="rId2"/>
          <a:stretch>
            <a:fillRect/>
          </a:stretch>
        </p:blipFill>
        <p:spPr>
          <a:xfrm>
            <a:off x="452582" y="2362200"/>
            <a:ext cx="4271818" cy="2819400"/>
          </a:xfrm>
          <a:prstGeom prst="rect">
            <a:avLst/>
          </a:prstGeom>
          <a:ln>
            <a:noFill/>
          </a:ln>
          <a:effectLst>
            <a:outerShdw blurRad="292100" dist="139700" dir="2700000" algn="tl" rotWithShape="0">
              <a:srgbClr val="333333">
                <a:alpha val="65000"/>
              </a:srgbClr>
            </a:outerShdw>
          </a:effectLst>
        </p:spPr>
      </p:pic>
      <p:sp>
        <p:nvSpPr>
          <p:cNvPr id="23553" name="Rectangle 1"/>
          <p:cNvSpPr>
            <a:spLocks noChangeArrowheads="1"/>
          </p:cNvSpPr>
          <p:nvPr/>
        </p:nvSpPr>
        <p:spPr bwMode="auto">
          <a:xfrm>
            <a:off x="4953000" y="1752600"/>
            <a:ext cx="3733800" cy="421653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الف ـ پشم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يكي ازاصلي ترين مواد اوليه كه در توليد فرش تقريبا نقش اساسي دارد پشم مي باشد  كه در كيفيت و بقاء يك فرش خوب نيز از مؤلفه هاي اصلي بشمار مي رود . لذا عيب</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هایی</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كه در درجات مختلف موجب افت كيفيت پشم بوده و سبب عدم مطابقت آن با استانداردهاي فني شناخته شده مي باشند عينا به فرش منتقل خواهند شد</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عیب هایی از قبیل عدم مقاومت لازم ، افت کیفیت بر اثر مرور زمان ، کاهش مرغوبیت اقتصادی فرش ، و... مواردی هستند که عدم مرغوبیت پشم بر فرش تحمیل می نماید.</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0.JPG"/>
          <p:cNvPicPr>
            <a:picLocks noGrp="1" noChangeAspect="1"/>
          </p:cNvPicPr>
          <p:nvPr>
            <p:ph idx="1"/>
          </p:nvPr>
        </p:nvPicPr>
        <p:blipFill>
          <a:blip r:embed="rId2"/>
          <a:stretch>
            <a:fillRect/>
          </a:stretch>
        </p:blipFill>
        <p:spPr>
          <a:xfrm>
            <a:off x="895350" y="2057400"/>
            <a:ext cx="2914650" cy="3886200"/>
          </a:xfrm>
          <a:prstGeom prst="rect">
            <a:avLst/>
          </a:prstGeom>
          <a:ln>
            <a:noFill/>
          </a:ln>
          <a:effectLst>
            <a:outerShdw blurRad="292100" dist="139700" dir="2700000" algn="tl" rotWithShape="0">
              <a:srgbClr val="333333">
                <a:alpha val="65000"/>
              </a:srgbClr>
            </a:outerShdw>
          </a:effectLst>
        </p:spPr>
      </p:pic>
      <p:sp>
        <p:nvSpPr>
          <p:cNvPr id="24577" name="Rectangle 1"/>
          <p:cNvSpPr>
            <a:spLocks noChangeArrowheads="1"/>
          </p:cNvSpPr>
          <p:nvPr/>
        </p:nvSpPr>
        <p:spPr bwMode="auto">
          <a:xfrm>
            <a:off x="4648200" y="1981200"/>
            <a:ext cx="3657600" cy="390876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ب ـ چله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نوع چله اعم از ابريشم يا پنبه چنانچه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از</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استاندارد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فنی لازم برخوردار</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نبوده و متناسب با مشخصات فني فرش توليدي انتخاب نگرد</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ن</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د و يا چنانچه در نحوه ريسندگي آن نكات فني لازم مراعات نشود؛ عيوبي ازقبيل ؛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پارگی مکرر چله ها در حین بافت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تناسب مشخصات فني چله با ساير اجزاء فرش</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كيس هاي</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موضعي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بر اثر تفاوت تاب</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توان حفظ کیفیت در مقابل عوامل محیطی </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و... را به فرش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توليدي تحميل خواهد نمود.</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thum_1353831020[1].jpg"/>
          <p:cNvPicPr>
            <a:picLocks noGrp="1" noChangeAspect="1"/>
          </p:cNvPicPr>
          <p:nvPr>
            <p:ph idx="1"/>
          </p:nvPr>
        </p:nvPicPr>
        <p:blipFill>
          <a:blip r:embed="rId2"/>
          <a:stretch>
            <a:fillRect/>
          </a:stretch>
        </p:blipFill>
        <p:spPr>
          <a:xfrm>
            <a:off x="1828800" y="1828800"/>
            <a:ext cx="2438400" cy="2438400"/>
          </a:xfrm>
          <a:prstGeom prst="rect">
            <a:avLst/>
          </a:prstGeom>
          <a:ln>
            <a:noFill/>
          </a:ln>
          <a:effectLst>
            <a:outerShdw blurRad="292100" dist="139700" dir="2700000" algn="tl" rotWithShape="0">
              <a:srgbClr val="333333">
                <a:alpha val="65000"/>
              </a:srgbClr>
            </a:outerShdw>
          </a:effectLst>
        </p:spPr>
      </p:pic>
      <p:pic>
        <p:nvPicPr>
          <p:cNvPr id="5" name="Picture 4" descr="thum_1353830102[1].jpg"/>
          <p:cNvPicPr>
            <a:picLocks noChangeAspect="1"/>
          </p:cNvPicPr>
          <p:nvPr/>
        </p:nvPicPr>
        <p:blipFill>
          <a:blip r:embed="rId3"/>
          <a:stretch>
            <a:fillRect/>
          </a:stretch>
        </p:blipFill>
        <p:spPr>
          <a:xfrm>
            <a:off x="304800" y="3886200"/>
            <a:ext cx="2590800" cy="2590800"/>
          </a:xfrm>
          <a:prstGeom prst="rect">
            <a:avLst/>
          </a:prstGeom>
          <a:ln>
            <a:noFill/>
          </a:ln>
          <a:effectLst>
            <a:outerShdw blurRad="292100" dist="139700" dir="2700000" algn="tl" rotWithShape="0">
              <a:srgbClr val="333333">
                <a:alpha val="65000"/>
              </a:srgbClr>
            </a:outerShdw>
          </a:effectLst>
        </p:spPr>
      </p:pic>
      <p:sp>
        <p:nvSpPr>
          <p:cNvPr id="26625" name="Rectangle 1"/>
          <p:cNvSpPr>
            <a:spLocks noChangeArrowheads="1"/>
          </p:cNvSpPr>
          <p:nvPr/>
        </p:nvSpPr>
        <p:spPr bwMode="auto">
          <a:xfrm>
            <a:off x="4800600" y="1791593"/>
            <a:ext cx="4038600" cy="452431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70C0"/>
                </a:solidFill>
                <a:effectLst/>
                <a:latin typeface="Arial" charset="0"/>
                <a:ea typeface="Times New Roman" pitchFamily="18" charset="0"/>
                <a:cs typeface="B Zar" pitchFamily="2" charset="-78"/>
              </a:rPr>
              <a:t> </a:t>
            </a: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پ ـ پود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پود نيزاعم از نوع كلفت يا نازك آن ؛ هرچند درظاهراز اجزاء قابل روئيت فرش نيست ؛ اما همانند چله از عوامل اصلي شكل دهنده پيكره فرش مي باشد كه در صورت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وجود</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هر نقصاني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در آنها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موجب عيب در فرش خواهد بود .</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پودهااعم ازپود كلفت ونازك ؛ به علت عدم كيفيت مناسب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ساختاری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؛عدم رنگرزي مناسب ؛عدم تناسب دركاربري وياشيوه ناصحيح كاربرد؛مي توانندعي</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 ها</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بي را از قبيل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تناسب بافت</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استحكام گره</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ها</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بهم</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خوردن آرايش صحيح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رج ها و</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چله ها</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كيس هاي عرضي</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و.... بر فرش عارض نمايند .</a:t>
            </a:r>
            <a:endParaRPr kumimoji="0" lang="ar-SA" sz="2000" b="0" i="0"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2.jpg"/>
          <p:cNvPicPr>
            <a:picLocks noGrp="1" noChangeAspect="1"/>
          </p:cNvPicPr>
          <p:nvPr>
            <p:ph idx="1"/>
          </p:nvPr>
        </p:nvPicPr>
        <p:blipFill>
          <a:blip r:embed="rId2"/>
          <a:stretch>
            <a:fillRect/>
          </a:stretch>
        </p:blipFill>
        <p:spPr>
          <a:xfrm>
            <a:off x="228600" y="2057400"/>
            <a:ext cx="3585633" cy="4114800"/>
          </a:xfrm>
          <a:prstGeom prst="rect">
            <a:avLst/>
          </a:prstGeom>
          <a:ln>
            <a:noFill/>
          </a:ln>
          <a:effectLst>
            <a:outerShdw blurRad="292100" dist="139700" dir="2700000" algn="tl" rotWithShape="0">
              <a:srgbClr val="333333">
                <a:alpha val="65000"/>
              </a:srgbClr>
            </a:outerShdw>
          </a:effectLst>
        </p:spPr>
      </p:pic>
      <p:sp>
        <p:nvSpPr>
          <p:cNvPr id="27649" name="Rectangle 1"/>
          <p:cNvSpPr>
            <a:spLocks noChangeArrowheads="1"/>
          </p:cNvSpPr>
          <p:nvPr/>
        </p:nvSpPr>
        <p:spPr bwMode="auto">
          <a:xfrm>
            <a:off x="4191000" y="1489531"/>
            <a:ext cx="4724400" cy="513986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ت ـ رنگ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رنگ بعنوان يكي ديگر از عوامل اصلي شكل دهنده فرش از آن جهت قابل توجه است كه مستقيما با مصرف كننده در ارتباط بوده و شايد بتوان آنرا از اركان اصلي فلسفه وجودي فرش از منظر زيبائي شناسي بحساب آورد ؛ كه البته هر گونه نقصي در آن ؛ در كوتاه و يا بلند مدت  موجب عيوب جبران ناپذيري در فرش خواهد بود.</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هر رنگي اعم از گياهي و يا شيميائي داراي خواص و ويژه گي</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هائيست كه بايد هنگام بكارگيري  ؛ بدآنها توجه تام و تمام داشت ؛ چرا كه در غير اينصورت وبا استفاده نا آگاهانه و غير كارشناسانه از اين مواد رنگين ؛  لاجرم عيوبي از اين قبيل بر فرش عارض خواهد شد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ثبات رنگ</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نسبت به دوام فرش</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تناسب پايداري رنگها دريك فرش</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عوارض</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شيميائي بر پشم فرش</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تغيير رنگ اوليه و بهم خوردن هارموني رنگ</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فرش در دراز و يا كوتاه مدت</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endParaRPr kumimoji="0" lang="ar-SA" sz="2000" b="0" i="0"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5" name="Picture 4" descr="IMAGE634627756576007397[1].jpg"/>
          <p:cNvPicPr>
            <a:picLocks noChangeAspect="1"/>
          </p:cNvPicPr>
          <p:nvPr/>
        </p:nvPicPr>
        <p:blipFill>
          <a:blip r:embed="rId2"/>
          <a:stretch>
            <a:fillRect/>
          </a:stretch>
        </p:blipFill>
        <p:spPr>
          <a:xfrm>
            <a:off x="1683522" y="2895600"/>
            <a:ext cx="3650478" cy="2514600"/>
          </a:xfrm>
          <a:prstGeom prst="rect">
            <a:avLst/>
          </a:prstGeom>
          <a:ln>
            <a:noFill/>
          </a:ln>
          <a:effectLst>
            <a:softEdge rad="112500"/>
          </a:effectLst>
        </p:spPr>
      </p:pic>
      <p:pic>
        <p:nvPicPr>
          <p:cNvPr id="6" name="Picture 5" descr="F76[1].jpg"/>
          <p:cNvPicPr>
            <a:picLocks noChangeAspect="1"/>
          </p:cNvPicPr>
          <p:nvPr/>
        </p:nvPicPr>
        <p:blipFill>
          <a:blip r:embed="rId3"/>
          <a:stretch>
            <a:fillRect/>
          </a:stretch>
        </p:blipFill>
        <p:spPr>
          <a:xfrm>
            <a:off x="228600" y="1219200"/>
            <a:ext cx="2176272" cy="3163824"/>
          </a:xfrm>
          <a:prstGeom prst="rect">
            <a:avLst/>
          </a:prstGeom>
          <a:ln>
            <a:noFill/>
          </a:ln>
          <a:effectLst>
            <a:outerShdw blurRad="292100" dist="139700" dir="2700000" algn="tl" rotWithShape="0">
              <a:srgbClr val="333333">
                <a:alpha val="65000"/>
              </a:srgbClr>
            </a:outerShdw>
          </a:effectLst>
        </p:spPr>
      </p:pic>
      <p:sp>
        <p:nvSpPr>
          <p:cNvPr id="28673" name="Rectangle 1"/>
          <p:cNvSpPr>
            <a:spLocks noChangeArrowheads="1"/>
          </p:cNvSpPr>
          <p:nvPr/>
        </p:nvSpPr>
        <p:spPr bwMode="auto">
          <a:xfrm>
            <a:off x="5410200" y="1371600"/>
            <a:ext cx="3505200" cy="390876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ث ـ رنگرزی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فن و صنعت رنگرزي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به شکل سنتی و یا صنعتی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در فرآوري رنگ و پشم رنگين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اعم از طبیعی و شیمیایی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ازاهميت بسزائي برخورداراست و چنانچه اينكار توسط افراد  متخصص ؛ مجرب وآشنا به رنگها و دندانه ها انجام نگيرد مطمئنا نتيجه مطلوبي نداشته وچه بسا عي</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 ها</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بي ازقبيل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دورنگي</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ثبات لازم رنگ</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فر آوري رنگ مطلوب</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وامثالهم.... دردرازو يا كوتاه مدت  ؛ از اين رهگذر نصيب فرش خواهد شد .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
        <p:nvSpPr>
          <p:cNvPr id="11265" name="Rectangle 1"/>
          <p:cNvSpPr>
            <a:spLocks noChangeArrowheads="1"/>
          </p:cNvSpPr>
          <p:nvPr/>
        </p:nvSpPr>
        <p:spPr bwMode="auto">
          <a:xfrm>
            <a:off x="152400" y="5486400"/>
            <a:ext cx="8763000" cy="1200329"/>
          </a:xfrm>
          <a:prstGeom prst="rect">
            <a:avLst/>
          </a:prstGeom>
          <a:solidFill>
            <a:schemeClr val="accent1">
              <a:lumMod val="40000"/>
              <a:lumOff val="60000"/>
            </a:schemeClr>
          </a:solidFill>
          <a:ln>
            <a:solidFill>
              <a:srgbClr val="FF0000"/>
            </a:solidFill>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1800" b="0" i="0" u="none" strike="noStrike" cap="none" normalizeH="0" baseline="0" dirty="0" smtClean="0">
                <a:ln>
                  <a:noFill/>
                </a:ln>
                <a:solidFill>
                  <a:srgbClr val="FF0000"/>
                </a:solidFill>
                <a:effectLst/>
                <a:latin typeface="Arial" charset="0"/>
                <a:cs typeface="B Zar" pitchFamily="2" charset="-78"/>
              </a:rPr>
              <a:t>دقت</a:t>
            </a:r>
            <a:r>
              <a:rPr kumimoji="0" lang="fa-IR" sz="1800" b="0" i="0" u="none" strike="noStrike" cap="none" normalizeH="0" baseline="0" dirty="0" smtClean="0">
                <a:ln>
                  <a:noFill/>
                </a:ln>
                <a:solidFill>
                  <a:schemeClr val="tx1"/>
                </a:solidFill>
                <a:effectLst/>
                <a:latin typeface="Arial" charset="0"/>
                <a:cs typeface="B Zar" pitchFamily="2" charset="-78"/>
              </a:rPr>
              <a:t> </a:t>
            </a:r>
            <a:r>
              <a:rPr kumimoji="0" lang="fa-IR" sz="1800" b="0" i="1" u="none" strike="noStrike" cap="none" normalizeH="0" baseline="0" dirty="0" smtClean="0">
                <a:ln>
                  <a:noFill/>
                </a:ln>
                <a:solidFill>
                  <a:schemeClr val="tx1"/>
                </a:solidFill>
                <a:effectLst/>
                <a:latin typeface="Arial" charset="0"/>
                <a:cs typeface="B Zar" pitchFamily="2" charset="-78"/>
              </a:rPr>
              <a:t>: امروزه افرادی با عنوان زنگرز به قصد اصلاح بعضی موارد اقدام به عملیات بر روی فرش می نمایند که چنانچه افرادی غیر حرفه ای بوده و خارج از اصول فنی وعلمی مبادرت به این کار نمایند قطعا صدمات جبران ناپذیری به فرش وارد خواهند نمود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1800" b="0" i="1" u="none" strike="noStrike" cap="none" normalizeH="0" baseline="0" dirty="0" smtClean="0">
                <a:ln>
                  <a:noFill/>
                </a:ln>
                <a:solidFill>
                  <a:schemeClr val="tx1"/>
                </a:solidFill>
                <a:effectLst/>
                <a:latin typeface="Arial" charset="0"/>
                <a:cs typeface="B Zar" pitchFamily="2" charset="-78"/>
              </a:rPr>
              <a:t>البته باید توجه داشت  </a:t>
            </a:r>
            <a:r>
              <a:rPr kumimoji="0" lang="fa-IR" sz="1800" b="0" i="1" u="none" strike="noStrike" cap="none" normalizeH="0" baseline="0" dirty="0" smtClean="0">
                <a:ln>
                  <a:noFill/>
                </a:ln>
                <a:solidFill>
                  <a:srgbClr val="FF0000"/>
                </a:solidFill>
                <a:effectLst/>
                <a:latin typeface="Arial" charset="0"/>
                <a:cs typeface="B Zar" pitchFamily="2" charset="-78"/>
              </a:rPr>
              <a:t>بطور کلی هرگونه رنگ آمیزی فرش غیر مجاز </a:t>
            </a:r>
            <a:r>
              <a:rPr kumimoji="0" lang="fa-IR" sz="1800" b="0" i="1" u="none" strike="noStrike" cap="none" normalizeH="0" baseline="0" dirty="0" smtClean="0">
                <a:ln>
                  <a:noFill/>
                </a:ln>
                <a:solidFill>
                  <a:schemeClr val="tx1"/>
                </a:solidFill>
                <a:effectLst/>
                <a:latin typeface="Arial" charset="0"/>
                <a:cs typeface="B Zar" pitchFamily="2" charset="-78"/>
              </a:rPr>
              <a:t>بوده و علاوه برآنکه عملی غیر علمی و غیر اخلاقی  می باشد ، موجب هتک حیثیت و آبروی فرش نیز خواهد بود .</a:t>
            </a:r>
            <a:endParaRPr kumimoji="0" lang="ar-SA" sz="1800" b="0" i="1"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5.jpg"/>
          <p:cNvPicPr>
            <a:picLocks noGrp="1" noChangeAspect="1"/>
          </p:cNvPicPr>
          <p:nvPr>
            <p:ph idx="1"/>
          </p:nvPr>
        </p:nvPicPr>
        <p:blipFill>
          <a:blip r:embed="rId2"/>
          <a:stretch>
            <a:fillRect/>
          </a:stretch>
        </p:blipFill>
        <p:spPr>
          <a:xfrm>
            <a:off x="228600" y="4800600"/>
            <a:ext cx="2438400" cy="1828800"/>
          </a:xfrm>
          <a:prstGeom prst="rect">
            <a:avLst/>
          </a:prstGeom>
          <a:ln>
            <a:noFill/>
          </a:ln>
          <a:effectLst>
            <a:softEdge rad="112500"/>
          </a:effectLst>
        </p:spPr>
      </p:pic>
      <p:pic>
        <p:nvPicPr>
          <p:cNvPr id="5" name="Picture 4" descr="foto%5CKarkhanehFarshAstaneQods1[1].jpg"/>
          <p:cNvPicPr>
            <a:picLocks noChangeAspect="1"/>
          </p:cNvPicPr>
          <p:nvPr/>
        </p:nvPicPr>
        <p:blipFill>
          <a:blip r:embed="rId3"/>
          <a:stretch>
            <a:fillRect/>
          </a:stretch>
        </p:blipFill>
        <p:spPr>
          <a:xfrm>
            <a:off x="1333500" y="2657475"/>
            <a:ext cx="4000500" cy="2600325"/>
          </a:xfrm>
          <a:prstGeom prst="rect">
            <a:avLst/>
          </a:prstGeom>
          <a:ln>
            <a:noFill/>
          </a:ln>
          <a:effectLst>
            <a:outerShdw blurRad="292100" dist="139700" dir="2700000" algn="tl" rotWithShape="0">
              <a:srgbClr val="333333">
                <a:alpha val="65000"/>
              </a:srgbClr>
            </a:outerShdw>
          </a:effectLst>
        </p:spPr>
      </p:pic>
      <p:sp>
        <p:nvSpPr>
          <p:cNvPr id="29697" name="Rectangle 1"/>
          <p:cNvSpPr>
            <a:spLocks noChangeArrowheads="1"/>
          </p:cNvSpPr>
          <p:nvPr/>
        </p:nvSpPr>
        <p:spPr bwMode="auto">
          <a:xfrm>
            <a:off x="4648200" y="1524000"/>
            <a:ext cx="4267200" cy="236988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3 ـ ابزار و آلات بافت و تولید</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آلات بافت و يا به عبارت ديگرهر ابزاري كه بنحوي در توليد فرش نقش دارد ؛ در صورت عدم تناسب و يا فقدان استانداردهاي لازم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فنی و علمی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موجب بروز عيب</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هاي غير قابل جبراني در فرش بعمل آمده خواهند بود.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sp>
        <p:nvSpPr>
          <p:cNvPr id="30723" name="Rectangle 3"/>
          <p:cNvSpPr>
            <a:spLocks noChangeArrowheads="1"/>
          </p:cNvSpPr>
          <p:nvPr/>
        </p:nvSpPr>
        <p:spPr bwMode="auto">
          <a:xfrm>
            <a:off x="5181600" y="1295400"/>
            <a:ext cx="3733800" cy="538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الف ـ دار بافت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در گام نخست ؛ 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ار</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بافت ( 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زگاه</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اعم از نوع چوبي سنتي و يا مدرن فلزي آن؛ از جمله آلات مهم و موثر در توليد يك فرش سالم و استاندارد است؛ كه هر گونه نقص كيفي و يا فني آن مستقيما به فرش توليدي منتقل مي شود . 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ار</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بافت ممكن است داراي يكي از اين عيوب باشد: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تربودن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تیر های چوبی</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د</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ار</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كه بمرور زمان و درحين بافت قالي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كج مي شوند</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خشكي بيش از حد و عدم استحكام لازم كه در طول بافت</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قالي موجب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شكستن يكي از اجزاء</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د</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ار</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مي شود</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دقت در زواياي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د</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ار</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بهنگام نصب كه موجب شانه و يا كجيهاي ضربدري در قالي بافته</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شده مي شود</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و ...... </a:t>
            </a:r>
            <a:endParaRPr kumimoji="0" lang="en-US" sz="2000" b="0" i="0"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1" u="none" strike="noStrike" cap="none" normalizeH="0" baseline="0" dirty="0" smtClean="0">
                <a:ln>
                  <a:noFill/>
                </a:ln>
                <a:solidFill>
                  <a:srgbClr val="000000"/>
                </a:solidFill>
                <a:effectLst/>
                <a:latin typeface="Arial" charset="0"/>
                <a:ea typeface="Times New Roman" pitchFamily="18" charset="0"/>
                <a:cs typeface="B Zar" pitchFamily="2" charset="-78"/>
              </a:rPr>
              <a:t>دستگاههاي مدرن فلزي در صورت استاندارد بودن بندرت موجب عيب در فرش مي شوند مگر آنكه عامل انساني موجب عيبي شود. </a:t>
            </a:r>
            <a:endParaRPr kumimoji="0" lang="ar-SA" sz="2000" b="0" i="1" u="none" strike="noStrike" cap="none" normalizeH="0" baseline="0" dirty="0" smtClean="0">
              <a:ln>
                <a:noFill/>
              </a:ln>
              <a:solidFill>
                <a:schemeClr val="tx1"/>
              </a:solidFill>
              <a:effectLst/>
              <a:latin typeface="Arial" charset="0"/>
              <a:cs typeface="B Zar" pitchFamily="2" charset="-78"/>
            </a:endParaRPr>
          </a:p>
        </p:txBody>
      </p:sp>
      <p:pic>
        <p:nvPicPr>
          <p:cNvPr id="30724" name="Picture 4" descr="C:\Documents and Settings\Administrator\Desktop\Folders\magalat\farshe mayob\Girls%20weaving%20a%20large%20carpet,%20%5B1870s%20-%201930s%5D[1].jpg"/>
          <p:cNvPicPr>
            <a:picLocks noGrp="1" noChangeAspect="1" noChangeArrowheads="1"/>
          </p:cNvPicPr>
          <p:nvPr>
            <p:ph idx="1"/>
          </p:nvPr>
        </p:nvPicPr>
        <p:blipFill>
          <a:blip r:embed="rId2"/>
          <a:srcRect/>
          <a:stretch>
            <a:fillRect/>
          </a:stretch>
        </p:blipFill>
        <p:spPr bwMode="auto">
          <a:xfrm>
            <a:off x="304800" y="1447800"/>
            <a:ext cx="4728401" cy="3962400"/>
          </a:xfrm>
          <a:prstGeom prst="rect">
            <a:avLst/>
          </a:prstGeom>
          <a:ln>
            <a:noFill/>
          </a:ln>
          <a:effectLst>
            <a:softEdge rad="112500"/>
          </a:effectLst>
        </p:spPr>
      </p:pic>
      <p:pic>
        <p:nvPicPr>
          <p:cNvPr id="30725" name="Picture 5" descr="C:\Documents and Settings\Administrator\Desktop\Folders\daneshgah\foto%5CKarkhanehFarshAstaneQods1[1].jpg"/>
          <p:cNvPicPr>
            <a:picLocks noChangeAspect="1" noChangeArrowheads="1"/>
          </p:cNvPicPr>
          <p:nvPr/>
        </p:nvPicPr>
        <p:blipFill>
          <a:blip r:embed="rId3"/>
          <a:srcRect/>
          <a:stretch>
            <a:fillRect/>
          </a:stretch>
        </p:blipFill>
        <p:spPr bwMode="auto">
          <a:xfrm>
            <a:off x="1295400" y="4181475"/>
            <a:ext cx="3648808" cy="23717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5.jpg"/>
          <p:cNvPicPr>
            <a:picLocks noGrp="1" noChangeAspect="1"/>
          </p:cNvPicPr>
          <p:nvPr>
            <p:ph idx="1"/>
          </p:nvPr>
        </p:nvPicPr>
        <p:blipFill>
          <a:blip r:embed="rId2"/>
          <a:stretch>
            <a:fillRect/>
          </a:stretch>
        </p:blipFill>
        <p:spPr>
          <a:xfrm rot="5400000">
            <a:off x="-158388" y="1682388"/>
            <a:ext cx="3668681" cy="2894706"/>
          </a:xfrm>
          <a:prstGeom prst="rect">
            <a:avLst/>
          </a:prstGeom>
          <a:ln>
            <a:noFill/>
          </a:ln>
          <a:effectLst>
            <a:outerShdw blurRad="292100" dist="139700" dir="2700000" algn="tl" rotWithShape="0">
              <a:srgbClr val="333333">
                <a:alpha val="65000"/>
              </a:srgbClr>
            </a:outerShdw>
          </a:effectLst>
        </p:spPr>
      </p:pic>
      <p:sp>
        <p:nvSpPr>
          <p:cNvPr id="31745" name="Rectangle 1"/>
          <p:cNvSpPr>
            <a:spLocks noChangeArrowheads="1"/>
          </p:cNvSpPr>
          <p:nvPr/>
        </p:nvSpPr>
        <p:spPr bwMode="auto">
          <a:xfrm>
            <a:off x="3352800" y="1676400"/>
            <a:ext cx="5638800" cy="123110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1" i="1" strike="noStrike" cap="none" normalizeH="0" baseline="0" dirty="0" smtClean="0">
                <a:ln>
                  <a:noFill/>
                </a:ln>
                <a:solidFill>
                  <a:srgbClr val="0070C0"/>
                </a:solidFill>
                <a:effectLst/>
                <a:latin typeface="Arial" charset="0"/>
                <a:ea typeface="Times New Roman" pitchFamily="18" charset="0"/>
                <a:cs typeface="B Zar" pitchFamily="2" charset="-78"/>
              </a:rPr>
              <a:t>قلاب بافت </a:t>
            </a:r>
            <a:r>
              <a:rPr kumimoji="0" lang="ar-SA" b="0" i="0" u="none" strike="noStrike" cap="none" normalizeH="0" baseline="0" dirty="0" smtClean="0">
                <a:ln>
                  <a:noFill/>
                </a:ln>
                <a:solidFill>
                  <a:srgbClr val="000000"/>
                </a:solidFill>
                <a:effectLst/>
                <a:latin typeface="Arial" charset="0"/>
                <a:ea typeface="Times New Roman" pitchFamily="18" charset="0"/>
                <a:cs typeface="B Zar" pitchFamily="2" charset="-78"/>
              </a:rPr>
              <a:t>( چاقو ) </a:t>
            </a:r>
            <a:r>
              <a:rPr kumimoji="0" lang="fa-IR" b="0" i="0" u="none" strike="noStrike" cap="none" normalizeH="0" baseline="0" dirty="0" smtClean="0">
                <a:ln>
                  <a:noFill/>
                </a:ln>
                <a:solidFill>
                  <a:srgbClr val="000000"/>
                </a:solidFill>
                <a:effectLst/>
                <a:latin typeface="Arial" charset="0"/>
                <a:ea typeface="Times New Roman" pitchFamily="18" charset="0"/>
                <a:cs typeface="B Zar" pitchFamily="2" charset="-78"/>
              </a:rPr>
              <a:t>ا</a:t>
            </a:r>
            <a:r>
              <a:rPr kumimoji="0" lang="ar-SA" b="0" i="0" u="none" strike="noStrike" cap="none" normalizeH="0" baseline="0" dirty="0" smtClean="0">
                <a:ln>
                  <a:noFill/>
                </a:ln>
                <a:solidFill>
                  <a:srgbClr val="000000"/>
                </a:solidFill>
                <a:effectLst/>
                <a:latin typeface="Arial" charset="0"/>
                <a:ea typeface="Times New Roman" pitchFamily="18" charset="0"/>
                <a:cs typeface="B Zar" pitchFamily="2" charset="-78"/>
              </a:rPr>
              <a:t>زابزارهاي مهم قاليبافي است كه درصورت معيوب بودن </a:t>
            </a:r>
            <a:r>
              <a:rPr kumimoji="0" lang="fa-IR" b="0" i="0" u="none" strike="noStrike" cap="none" normalizeH="0" baseline="0" dirty="0" smtClean="0">
                <a:ln>
                  <a:noFill/>
                </a:ln>
                <a:solidFill>
                  <a:srgbClr val="000000"/>
                </a:solidFill>
                <a:effectLst/>
                <a:latin typeface="Arial" charset="0"/>
                <a:ea typeface="Times New Roman" pitchFamily="18" charset="0"/>
                <a:cs typeface="B Zar" pitchFamily="2" charset="-78"/>
              </a:rPr>
              <a:t>موجب </a:t>
            </a:r>
            <a:r>
              <a:rPr kumimoji="0" lang="ar-SA" b="0" i="0" u="none" strike="noStrike" cap="none" normalizeH="0" baseline="0" dirty="0" smtClean="0">
                <a:ln>
                  <a:noFill/>
                </a:ln>
                <a:solidFill>
                  <a:srgbClr val="000000"/>
                </a:solidFill>
                <a:effectLst/>
                <a:latin typeface="Arial" charset="0"/>
                <a:ea typeface="Times New Roman" pitchFamily="18" charset="0"/>
                <a:cs typeface="B Zar" pitchFamily="2" charset="-78"/>
              </a:rPr>
              <a:t>آسيب </a:t>
            </a:r>
            <a:r>
              <a:rPr kumimoji="0" lang="fa-IR" b="0" i="0" u="none" strike="noStrike" cap="none" normalizeH="0" baseline="0" dirty="0" smtClean="0">
                <a:ln>
                  <a:noFill/>
                </a:ln>
                <a:solidFill>
                  <a:srgbClr val="000000"/>
                </a:solidFill>
                <a:effectLst/>
                <a:latin typeface="Arial" charset="0"/>
                <a:ea typeface="Times New Roman" pitchFamily="18" charset="0"/>
                <a:cs typeface="B Zar" pitchFamily="2" charset="-78"/>
              </a:rPr>
              <a:t>جدی فرش می شود</a:t>
            </a:r>
            <a:r>
              <a:rPr kumimoji="0" lang="ar-SA"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fa-IR" b="0" i="0" u="none" strike="noStrike" cap="none" normalizeH="0" baseline="0" dirty="0" smtClean="0">
                <a:ln>
                  <a:noFill/>
                </a:ln>
                <a:solidFill>
                  <a:srgbClr val="000000"/>
                </a:solidFill>
                <a:effectLst/>
                <a:latin typeface="Arial" charset="0"/>
                <a:ea typeface="Times New Roman" pitchFamily="18" charset="0"/>
                <a:cs typeface="B Zar" pitchFamily="2" charset="-78"/>
              </a:rPr>
              <a:t>لذا</a:t>
            </a:r>
            <a:r>
              <a:rPr kumimoji="0" lang="ar-SA" b="0" i="0" u="none" strike="noStrike" cap="none" normalizeH="0" baseline="0" dirty="0" smtClean="0">
                <a:ln>
                  <a:noFill/>
                </a:ln>
                <a:solidFill>
                  <a:srgbClr val="000000"/>
                </a:solidFill>
                <a:effectLst/>
                <a:latin typeface="Arial" charset="0"/>
                <a:ea typeface="Times New Roman" pitchFamily="18" charset="0"/>
                <a:cs typeface="B Zar" pitchFamily="2" charset="-78"/>
              </a:rPr>
              <a:t> حتما بايد متناسب با رجشمارفرش انتخاب گرديده و به نوك آن هنگام انتخاب ازنظركيفيت كاملا دقت نمود؛چراكه درغيراينصورت ؛ </a:t>
            </a:r>
            <a:r>
              <a:rPr kumimoji="0" lang="ar-SA" b="0" i="0" strike="noStrike" cap="none" normalizeH="0" baseline="0" dirty="0" smtClean="0">
                <a:ln>
                  <a:noFill/>
                </a:ln>
                <a:solidFill>
                  <a:srgbClr val="008000"/>
                </a:solidFill>
                <a:effectLst/>
                <a:latin typeface="Arial" charset="0"/>
                <a:ea typeface="Times New Roman" pitchFamily="18" charset="0"/>
                <a:cs typeface="B Zar" pitchFamily="2" charset="-78"/>
              </a:rPr>
              <a:t>عامل نا همگوني</a:t>
            </a:r>
            <a:r>
              <a:rPr kumimoji="0" lang="ar-SA"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b="0" i="0" strike="noStrike" cap="none" normalizeH="0" baseline="0" dirty="0" smtClean="0">
                <a:ln>
                  <a:noFill/>
                </a:ln>
                <a:solidFill>
                  <a:srgbClr val="008000"/>
                </a:solidFill>
                <a:effectLst/>
                <a:latin typeface="Arial" charset="0"/>
                <a:ea typeface="Times New Roman" pitchFamily="18" charset="0"/>
                <a:cs typeface="B Zar" pitchFamily="2" charset="-78"/>
              </a:rPr>
              <a:t>گره ها</a:t>
            </a:r>
            <a:r>
              <a:rPr kumimoji="0" lang="ar-SA" b="0" i="0" strike="noStrike" cap="none" normalizeH="0" baseline="0" dirty="0" smtClean="0">
                <a:ln>
                  <a:noFill/>
                </a:ln>
                <a:solidFill>
                  <a:srgbClr val="000000"/>
                </a:solidFill>
                <a:effectLst/>
                <a:latin typeface="Arial" charset="0"/>
                <a:ea typeface="Times New Roman" pitchFamily="18" charset="0"/>
                <a:cs typeface="B Zar" pitchFamily="2" charset="-78"/>
              </a:rPr>
              <a:t> و </a:t>
            </a:r>
            <a:r>
              <a:rPr kumimoji="0" lang="ar-SA" b="0" i="0" strike="noStrike" cap="none" normalizeH="0" baseline="0" dirty="0" smtClean="0">
                <a:ln>
                  <a:noFill/>
                </a:ln>
                <a:solidFill>
                  <a:srgbClr val="008000"/>
                </a:solidFill>
                <a:effectLst/>
                <a:latin typeface="Arial" charset="0"/>
                <a:ea typeface="Times New Roman" pitchFamily="18" charset="0"/>
                <a:cs typeface="B Zar" pitchFamily="2" charset="-78"/>
              </a:rPr>
              <a:t>عدم استحكام</a:t>
            </a:r>
            <a:r>
              <a:rPr kumimoji="0" lang="ar-SA" b="0" i="0" strike="noStrike" cap="none" normalizeH="0" baseline="0" dirty="0" smtClean="0">
                <a:ln>
                  <a:noFill/>
                </a:ln>
                <a:solidFill>
                  <a:srgbClr val="000000"/>
                </a:solidFill>
                <a:effectLst/>
                <a:latin typeface="Arial" charset="0"/>
                <a:ea typeface="Times New Roman" pitchFamily="18" charset="0"/>
                <a:cs typeface="B Zar" pitchFamily="2" charset="-78"/>
              </a:rPr>
              <a:t> لازم آنها خواهد بود .</a:t>
            </a:r>
            <a:endParaRPr kumimoji="0" lang="ar-SA" b="0" i="0" strike="noStrike" cap="none" normalizeH="0" baseline="0" dirty="0" smtClean="0">
              <a:ln>
                <a:noFill/>
              </a:ln>
              <a:solidFill>
                <a:schemeClr val="tx1"/>
              </a:solidFill>
              <a:effectLst/>
              <a:latin typeface="Arial" charset="0"/>
              <a:cs typeface="B Zar" pitchFamily="2" charset="-78"/>
            </a:endParaRPr>
          </a:p>
        </p:txBody>
      </p:sp>
      <p:sp>
        <p:nvSpPr>
          <p:cNvPr id="6" name="Rectangle 5"/>
          <p:cNvSpPr/>
          <p:nvPr/>
        </p:nvSpPr>
        <p:spPr>
          <a:xfrm>
            <a:off x="3352800" y="2895600"/>
            <a:ext cx="5638800" cy="95410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rtl="1"/>
            <a:r>
              <a:rPr lang="ar-SA" sz="2000" b="1" i="1" dirty="0">
                <a:solidFill>
                  <a:srgbClr val="0070C0"/>
                </a:solidFill>
                <a:cs typeface="B Zar" pitchFamily="2" charset="-78"/>
              </a:rPr>
              <a:t>سيخ</a:t>
            </a:r>
            <a:r>
              <a:rPr lang="ar-SA" sz="2000" dirty="0">
                <a:cs typeface="B Zar" pitchFamily="2" charset="-78"/>
              </a:rPr>
              <a:t> </a:t>
            </a:r>
            <a:r>
              <a:rPr lang="ar-SA" dirty="0" smtClean="0">
                <a:cs typeface="B Zar" pitchFamily="2" charset="-78"/>
              </a:rPr>
              <a:t>كه </a:t>
            </a:r>
            <a:r>
              <a:rPr lang="ar-SA" dirty="0">
                <a:cs typeface="B Zar" pitchFamily="2" charset="-78"/>
              </a:rPr>
              <a:t>براي رد كردن پود </a:t>
            </a:r>
            <a:r>
              <a:rPr lang="ar-SA" dirty="0" smtClean="0">
                <a:cs typeface="B Zar" pitchFamily="2" charset="-78"/>
              </a:rPr>
              <a:t>مورد </a:t>
            </a:r>
            <a:r>
              <a:rPr lang="ar-SA" dirty="0">
                <a:cs typeface="B Zar" pitchFamily="2" charset="-78"/>
              </a:rPr>
              <a:t>استفاده قرار مي گيرد بايد از نوع مرغوب و كاملا صاف و بي عيب باشد و در صورت معيوب بودن موجب </a:t>
            </a:r>
            <a:r>
              <a:rPr lang="ar-SA" dirty="0">
                <a:solidFill>
                  <a:srgbClr val="008000"/>
                </a:solidFill>
                <a:cs typeface="B Zar" pitchFamily="2" charset="-78"/>
              </a:rPr>
              <a:t>پاره گي چله ها و يا بريده شدن پود نازك و يا بهم خوردن نظم  بافت </a:t>
            </a:r>
            <a:r>
              <a:rPr lang="ar-SA" dirty="0">
                <a:cs typeface="B Zar" pitchFamily="2" charset="-78"/>
              </a:rPr>
              <a:t>خواهد بود .</a:t>
            </a:r>
            <a:endParaRPr lang="en-US" dirty="0">
              <a:cs typeface="B Zar" pitchFamily="2" charset="-78"/>
            </a:endParaRPr>
          </a:p>
        </p:txBody>
      </p:sp>
      <p:sp>
        <p:nvSpPr>
          <p:cNvPr id="7" name="Rectangle 6"/>
          <p:cNvSpPr/>
          <p:nvPr/>
        </p:nvSpPr>
        <p:spPr>
          <a:xfrm>
            <a:off x="3352800" y="3886200"/>
            <a:ext cx="5638800" cy="123110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rtl="1"/>
            <a:r>
              <a:rPr lang="ar-SA" sz="2000" b="1" i="1" dirty="0">
                <a:solidFill>
                  <a:srgbClr val="0070C0"/>
                </a:solidFill>
                <a:cs typeface="B Zar" pitchFamily="2" charset="-78"/>
              </a:rPr>
              <a:t>شانه</a:t>
            </a:r>
            <a:r>
              <a:rPr lang="ar-SA" sz="2000" dirty="0">
                <a:cs typeface="B Zar" pitchFamily="2" charset="-78"/>
              </a:rPr>
              <a:t> </a:t>
            </a:r>
            <a:r>
              <a:rPr lang="ar-SA" dirty="0">
                <a:cs typeface="B Zar" pitchFamily="2" charset="-78"/>
              </a:rPr>
              <a:t>( دفه ) </a:t>
            </a:r>
            <a:r>
              <a:rPr lang="ar-SA" dirty="0" smtClean="0">
                <a:cs typeface="B Zar" pitchFamily="2" charset="-78"/>
              </a:rPr>
              <a:t>براي </a:t>
            </a:r>
            <a:r>
              <a:rPr lang="ar-SA" dirty="0">
                <a:cs typeface="B Zar" pitchFamily="2" charset="-78"/>
              </a:rPr>
              <a:t>شانه كردن و خواباندن رجهاي بافته شده در جاي خود و كوبيدن پودها در لابلاي رجها بكار گرفته مي شود ؛ بايد نوع آن بگونه اي انتخاب شود كه با فرش توليدي كاملا منطبق باشد ؛ در غير اينصورت علاوه بر آنكه كارائي لازم را نخواهد داشت ؛ </a:t>
            </a:r>
            <a:r>
              <a:rPr lang="ar-SA" dirty="0">
                <a:solidFill>
                  <a:srgbClr val="008000"/>
                </a:solidFill>
                <a:cs typeface="B Zar" pitchFamily="2" charset="-78"/>
              </a:rPr>
              <a:t>موجب بهم خوردن نظم بافت </a:t>
            </a:r>
            <a:r>
              <a:rPr lang="ar-SA" dirty="0">
                <a:solidFill>
                  <a:schemeClr val="tx1"/>
                </a:solidFill>
                <a:cs typeface="B Zar" pitchFamily="2" charset="-78"/>
              </a:rPr>
              <a:t>خواهد بود . </a:t>
            </a:r>
            <a:endParaRPr lang="en-US" dirty="0">
              <a:solidFill>
                <a:schemeClr val="tx1"/>
              </a:solidFill>
              <a:cs typeface="B Zar" pitchFamily="2" charset="-78"/>
            </a:endParaRPr>
          </a:p>
        </p:txBody>
      </p:sp>
      <p:sp>
        <p:nvSpPr>
          <p:cNvPr id="8" name="Rectangle 7"/>
          <p:cNvSpPr/>
          <p:nvPr/>
        </p:nvSpPr>
        <p:spPr>
          <a:xfrm>
            <a:off x="3505200" y="1214735"/>
            <a:ext cx="5334000" cy="461665"/>
          </a:xfrm>
          <a:prstGeom prst="rect">
            <a:avLst/>
          </a:prstGeom>
        </p:spPr>
        <p:txBody>
          <a:bodyPr wrap="square">
            <a:spAutoFit/>
          </a:bodyPr>
          <a:lstStyle/>
          <a:p>
            <a:r>
              <a:rPr lang="ar-SA" sz="2400" b="1" dirty="0">
                <a:solidFill>
                  <a:srgbClr val="0070C0"/>
                </a:solidFill>
                <a:cs typeface="B Zar" pitchFamily="2" charset="-78"/>
              </a:rPr>
              <a:t>ب : قلاب بافت ( چاقو)؛ سيخ ؛ قيچي ؛ شانه( دفه)</a:t>
            </a:r>
            <a:endParaRPr lang="en-US" sz="2400" dirty="0">
              <a:solidFill>
                <a:srgbClr val="0070C0"/>
              </a:solidFill>
              <a:cs typeface="B Zar" pitchFamily="2" charset="-78"/>
            </a:endParaRPr>
          </a:p>
        </p:txBody>
      </p:sp>
      <p:sp>
        <p:nvSpPr>
          <p:cNvPr id="9" name="Rectangle 8"/>
          <p:cNvSpPr/>
          <p:nvPr/>
        </p:nvSpPr>
        <p:spPr>
          <a:xfrm>
            <a:off x="152400" y="5152072"/>
            <a:ext cx="8839200" cy="147732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rtl="1"/>
            <a:r>
              <a:rPr lang="ar-SA" b="1" i="1" dirty="0">
                <a:solidFill>
                  <a:srgbClr val="0070C0"/>
                </a:solidFill>
                <a:cs typeface="B Zar" pitchFamily="2" charset="-78"/>
              </a:rPr>
              <a:t>قيچي</a:t>
            </a:r>
            <a:r>
              <a:rPr lang="ar-SA" dirty="0">
                <a:cs typeface="B Zar" pitchFamily="2" charset="-78"/>
              </a:rPr>
              <a:t> </a:t>
            </a:r>
            <a:r>
              <a:rPr lang="ar-SA" dirty="0" smtClean="0">
                <a:cs typeface="B Zar" pitchFamily="2" charset="-78"/>
              </a:rPr>
              <a:t>كه </a:t>
            </a:r>
            <a:r>
              <a:rPr lang="ar-SA" dirty="0">
                <a:cs typeface="B Zar" pitchFamily="2" charset="-78"/>
              </a:rPr>
              <a:t>درگذشته به جهت پرداخت زني دستي قالي بهنگام توليد بر روي دستگاه </a:t>
            </a:r>
            <a:r>
              <a:rPr lang="ar-SA" dirty="0" smtClean="0">
                <a:cs typeface="B Zar" pitchFamily="2" charset="-78"/>
              </a:rPr>
              <a:t>جزو </a:t>
            </a:r>
            <a:r>
              <a:rPr lang="ar-SA" dirty="0">
                <a:cs typeface="B Zar" pitchFamily="2" charset="-78"/>
              </a:rPr>
              <a:t>لوازم </a:t>
            </a:r>
            <a:r>
              <a:rPr lang="ar-SA" dirty="0" smtClean="0">
                <a:cs typeface="B Zar" pitchFamily="2" charset="-78"/>
              </a:rPr>
              <a:t>لاينفك </a:t>
            </a:r>
            <a:r>
              <a:rPr lang="ar-SA" dirty="0">
                <a:cs typeface="B Zar" pitchFamily="2" charset="-78"/>
              </a:rPr>
              <a:t>بافت بوده ؛امروزه </a:t>
            </a:r>
            <a:r>
              <a:rPr lang="ar-SA" dirty="0" smtClean="0">
                <a:cs typeface="B Zar" pitchFamily="2" charset="-78"/>
              </a:rPr>
              <a:t>نقش </a:t>
            </a:r>
            <a:r>
              <a:rPr lang="ar-SA" dirty="0">
                <a:cs typeface="B Zar" pitchFamily="2" charset="-78"/>
              </a:rPr>
              <a:t>چنداني </a:t>
            </a:r>
            <a:r>
              <a:rPr lang="ar-SA" dirty="0" smtClean="0">
                <a:cs typeface="B Zar" pitchFamily="2" charset="-78"/>
              </a:rPr>
              <a:t>درامرتوليد </a:t>
            </a:r>
            <a:r>
              <a:rPr lang="ar-SA" dirty="0">
                <a:cs typeface="B Zar" pitchFamily="2" charset="-78"/>
              </a:rPr>
              <a:t>ندارد ؛ مگر در موارد استثننا ئي كه هنوزبعضي از بافندگان اصيل وحرفه اي به جهت اظهارسليقه ومهارت خويش؛ </a:t>
            </a:r>
            <a:r>
              <a:rPr lang="ar-SA" dirty="0" smtClean="0">
                <a:cs typeface="B Zar" pitchFamily="2" charset="-78"/>
              </a:rPr>
              <a:t> </a:t>
            </a:r>
            <a:r>
              <a:rPr lang="ar-SA" dirty="0">
                <a:cs typeface="B Zar" pitchFamily="2" charset="-78"/>
              </a:rPr>
              <a:t>به روش سنتي كار پرداخت زني را بر روي دار </a:t>
            </a:r>
            <a:r>
              <a:rPr lang="fa-IR" dirty="0" smtClean="0">
                <a:cs typeface="B Zar" pitchFamily="2" charset="-78"/>
              </a:rPr>
              <a:t>و</a:t>
            </a:r>
            <a:r>
              <a:rPr lang="ar-SA" dirty="0" smtClean="0">
                <a:cs typeface="B Zar" pitchFamily="2" charset="-78"/>
              </a:rPr>
              <a:t> </a:t>
            </a:r>
            <a:r>
              <a:rPr lang="ar-SA" dirty="0">
                <a:cs typeface="B Zar" pitchFamily="2" charset="-78"/>
              </a:rPr>
              <a:t>با دست به انجام مي رسانند كه البته اين امر تاثير بسزائي </a:t>
            </a:r>
            <a:r>
              <a:rPr lang="fa-IR" dirty="0" smtClean="0">
                <a:cs typeface="B Zar" pitchFamily="2" charset="-78"/>
              </a:rPr>
              <a:t>در</a:t>
            </a:r>
            <a:r>
              <a:rPr lang="ar-SA" dirty="0" smtClean="0">
                <a:cs typeface="B Zar" pitchFamily="2" charset="-78"/>
              </a:rPr>
              <a:t>كيفيت ودوام </a:t>
            </a:r>
            <a:r>
              <a:rPr lang="ar-SA" dirty="0">
                <a:cs typeface="B Zar" pitchFamily="2" charset="-78"/>
              </a:rPr>
              <a:t>فرش </a:t>
            </a:r>
            <a:r>
              <a:rPr lang="ar-SA" dirty="0" smtClean="0">
                <a:cs typeface="B Zar" pitchFamily="2" charset="-78"/>
              </a:rPr>
              <a:t>دارد</a:t>
            </a:r>
            <a:r>
              <a:rPr lang="ar-SA" dirty="0">
                <a:cs typeface="B Zar" pitchFamily="2" charset="-78"/>
              </a:rPr>
              <a:t>؛ لكن در چنين مواردي استفاده از قيچي مناسب امري كاملا ضروريست كه درغير اينصورت صدماتي از </a:t>
            </a:r>
            <a:r>
              <a:rPr lang="ar-SA" dirty="0" smtClean="0">
                <a:cs typeface="B Zar" pitchFamily="2" charset="-78"/>
              </a:rPr>
              <a:t>قبيل</a:t>
            </a:r>
            <a:r>
              <a:rPr lang="fa-IR" dirty="0" smtClean="0">
                <a:solidFill>
                  <a:schemeClr val="tx1"/>
                </a:solidFill>
                <a:cs typeface="B Zar" pitchFamily="2" charset="-78"/>
              </a:rPr>
              <a:t>:</a:t>
            </a:r>
            <a:r>
              <a:rPr lang="fa-IR" dirty="0" smtClean="0">
                <a:solidFill>
                  <a:srgbClr val="008000"/>
                </a:solidFill>
                <a:cs typeface="B Zar" pitchFamily="2" charset="-78"/>
              </a:rPr>
              <a:t> </a:t>
            </a:r>
            <a:r>
              <a:rPr lang="ar-SA" dirty="0" smtClean="0">
                <a:solidFill>
                  <a:srgbClr val="008000"/>
                </a:solidFill>
                <a:cs typeface="B Zar" pitchFamily="2" charset="-78"/>
              </a:rPr>
              <a:t>ته </a:t>
            </a:r>
            <a:r>
              <a:rPr lang="ar-SA" dirty="0">
                <a:solidFill>
                  <a:srgbClr val="008000"/>
                </a:solidFill>
                <a:cs typeface="B Zar" pitchFamily="2" charset="-78"/>
              </a:rPr>
              <a:t>افتاده گي </a:t>
            </a:r>
            <a:r>
              <a:rPr lang="fa-IR" dirty="0" smtClean="0">
                <a:solidFill>
                  <a:srgbClr val="008000"/>
                </a:solidFill>
                <a:cs typeface="B Zar" pitchFamily="2" charset="-78"/>
              </a:rPr>
              <a:t>پرز </a:t>
            </a:r>
            <a:r>
              <a:rPr lang="ar-SA" dirty="0" smtClean="0">
                <a:solidFill>
                  <a:srgbClr val="008000"/>
                </a:solidFill>
                <a:cs typeface="B Zar" pitchFamily="2" charset="-78"/>
              </a:rPr>
              <a:t>؛ </a:t>
            </a:r>
            <a:r>
              <a:rPr lang="ar-SA" dirty="0">
                <a:solidFill>
                  <a:srgbClr val="008000"/>
                </a:solidFill>
                <a:cs typeface="B Zar" pitchFamily="2" charset="-78"/>
              </a:rPr>
              <a:t>عدم يكدستي پزر ؛ عدم ارتفاع مناسب پرز با رج فرش و امثالهم  </a:t>
            </a:r>
            <a:r>
              <a:rPr lang="ar-SA" dirty="0">
                <a:solidFill>
                  <a:schemeClr val="tx1"/>
                </a:solidFill>
                <a:cs typeface="B Zar" pitchFamily="2" charset="-78"/>
              </a:rPr>
              <a:t>بر فرش عارض خواهد شد . </a:t>
            </a:r>
            <a:endParaRPr lang="en-US" dirty="0">
              <a:solidFill>
                <a:schemeClr val="tx1"/>
              </a:solidFill>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6.jpg"/>
          <p:cNvPicPr>
            <a:picLocks noGrp="1" noChangeAspect="1"/>
          </p:cNvPicPr>
          <p:nvPr>
            <p:ph idx="1"/>
          </p:nvPr>
        </p:nvPicPr>
        <p:blipFill>
          <a:blip r:embed="rId2"/>
          <a:stretch>
            <a:fillRect/>
          </a:stretch>
        </p:blipFill>
        <p:spPr>
          <a:xfrm>
            <a:off x="304800" y="1905000"/>
            <a:ext cx="5404908" cy="4053681"/>
          </a:xfrm>
          <a:prstGeom prst="rect">
            <a:avLst/>
          </a:prstGeom>
          <a:ln>
            <a:noFill/>
          </a:ln>
          <a:effectLst>
            <a:outerShdw blurRad="292100" dist="139700" dir="2700000" algn="tl" rotWithShape="0">
              <a:srgbClr val="333333">
                <a:alpha val="65000"/>
              </a:srgbClr>
            </a:outerShdw>
          </a:effectLst>
        </p:spPr>
      </p:pic>
      <p:sp>
        <p:nvSpPr>
          <p:cNvPr id="32769" name="Rectangle 1"/>
          <p:cNvSpPr>
            <a:spLocks noChangeArrowheads="1"/>
          </p:cNvSpPr>
          <p:nvPr/>
        </p:nvSpPr>
        <p:spPr bwMode="auto">
          <a:xfrm>
            <a:off x="6019800" y="1828800"/>
            <a:ext cx="2819400" cy="452431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4 ـ بافت</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مهمترين مرحله پروسه توليد يك فرش مرحله بافت است كه البته عوامل مختلفي در انجام صحيح اين مرحله نقش آفريني مي كنند ؛ كه وجود نقص كمي و يا كيفي در هر كدام از اين عوامل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فنی و انسانی </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موجب اختلال وچه بسا توقف مرحله بافت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گردیده و یا موجب تحمیل عیب هایی بر فرش خواهند بود</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fa-IR" sz="2000" b="0" i="0" u="none" strike="noStrike" cap="none" normalizeH="0" baseline="0" dirty="0" smtClean="0">
                <a:ln>
                  <a:noFill/>
                </a:ln>
                <a:solidFill>
                  <a:schemeClr val="tx1"/>
                </a:solidFill>
                <a:effectLst/>
                <a:latin typeface="Arial" charset="0"/>
                <a:ea typeface="Times New Roman" pitchFamily="18" charset="0"/>
                <a:cs typeface="B Zar" pitchFamily="2" charset="-78"/>
              </a:rPr>
              <a:t>به این عوامل و عیب هایی که از جانب آنها احتمال بروز دارد</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به ترتيب اهميت اشاره مي شود </a:t>
            </a:r>
            <a:r>
              <a:rPr kumimoji="0" lang="ar-SA" sz="1800" b="0" i="0" u="none" strike="noStrike" cap="none" normalizeH="0" baseline="0" dirty="0" smtClean="0">
                <a:ln>
                  <a:noFill/>
                </a:ln>
                <a:solidFill>
                  <a:schemeClr val="tx1"/>
                </a:solidFill>
                <a:effectLst/>
                <a:latin typeface="Arial" charset="0"/>
                <a:ea typeface="Times New Roman" pitchFamily="18" charset="0"/>
                <a:cs typeface="B Zar" pitchFamily="2" charset="-78"/>
              </a:rPr>
              <a:t>.</a:t>
            </a:r>
            <a:endParaRPr kumimoji="0" lang="ar-SA" sz="18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8.JPG"/>
          <p:cNvPicPr>
            <a:picLocks noGrp="1" noChangeAspect="1"/>
          </p:cNvPicPr>
          <p:nvPr>
            <p:ph idx="1"/>
          </p:nvPr>
        </p:nvPicPr>
        <p:blipFill>
          <a:blip r:embed="rId2"/>
          <a:stretch>
            <a:fillRect/>
          </a:stretch>
        </p:blipFill>
        <p:spPr>
          <a:xfrm>
            <a:off x="228600" y="1828800"/>
            <a:ext cx="4191000" cy="4495800"/>
          </a:xfrm>
          <a:prstGeom prst="rect">
            <a:avLst/>
          </a:prstGeom>
          <a:ln>
            <a:noFill/>
          </a:ln>
          <a:effectLst>
            <a:outerShdw blurRad="292100" dist="139700" dir="2700000" algn="tl" rotWithShape="0">
              <a:srgbClr val="333333">
                <a:alpha val="65000"/>
              </a:srgbClr>
            </a:outerShdw>
          </a:effectLst>
        </p:spPr>
      </p:pic>
      <p:sp>
        <p:nvSpPr>
          <p:cNvPr id="5" name="Rectangle 1"/>
          <p:cNvSpPr>
            <a:spLocks noChangeArrowheads="1"/>
          </p:cNvSpPr>
          <p:nvPr/>
        </p:nvSpPr>
        <p:spPr bwMode="auto">
          <a:xfrm>
            <a:off x="4648200" y="1524000"/>
            <a:ext cx="4267200" cy="507831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الف ـ چله کشی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چله كشي درحقيقت اولين مرحله ازآغازمراحل اجرائي بافت فرش است ؛ در اين مرحله سه عامل مهم نقش اساسي برعهده دارند : چله ؛ چله كش ؛ 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ار</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بافت قالي ؛ و چنانچه هر كدام از اين عوامل از نظر كيفي و يا فني حائز شرائط لازم نباشند مسلما موجب بروز عيب در فرش توليدي خواهند بود ؛ يعني چله خوب و استاندارد ؛ چله كش ماهر و مجرب ؛ و 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ار</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بافت قالي استاندارد ضامن گذر صحيح و سالم از اين مرحله توليد مي باشند.</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پاره گي مدام چله ها در حين توليد</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تغيير حالت غير معمول چله ها بمرور زمان</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نظم لازم در چينش چله ها</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تناسب لازم در</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حالت چله ها در مجموعه د</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ار</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كيس هاي طولي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و امثالهم</a:t>
            </a:r>
            <a:r>
              <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rPr>
              <a:t> که در صورت بروز در این مرحله</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عي</a:t>
            </a:r>
            <a:r>
              <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rPr>
              <a:t>ب ها</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بي </a:t>
            </a:r>
            <a:r>
              <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rPr>
              <a:t>قابل توجه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از اين رهگذر نصيب فرش توليدي خواهد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شد.</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17.jpg"/>
          <p:cNvPicPr>
            <a:picLocks noGrp="1" noChangeAspect="1"/>
          </p:cNvPicPr>
          <p:nvPr>
            <p:ph idx="1"/>
          </p:nvPr>
        </p:nvPicPr>
        <p:blipFill>
          <a:blip r:embed="rId2"/>
          <a:stretch>
            <a:fillRect/>
          </a:stretch>
        </p:blipFill>
        <p:spPr>
          <a:xfrm>
            <a:off x="304800" y="1676400"/>
            <a:ext cx="3810000" cy="4800600"/>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4419600" y="1630263"/>
            <a:ext cx="4419600" cy="477053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rtl="1"/>
            <a:r>
              <a:rPr lang="fa-IR" sz="2400" b="1" dirty="0" smtClean="0">
                <a:solidFill>
                  <a:srgbClr val="0070C0"/>
                </a:solidFill>
                <a:cs typeface="B Zar" pitchFamily="2" charset="-78"/>
              </a:rPr>
              <a:t>ب ـ بافنده </a:t>
            </a:r>
            <a:r>
              <a:rPr lang="fa-IR" dirty="0" smtClean="0">
                <a:solidFill>
                  <a:srgbClr val="0070C0"/>
                </a:solidFill>
                <a:cs typeface="B Zar" pitchFamily="2" charset="-78"/>
              </a:rPr>
              <a:t>( غیر قابل رفع )</a:t>
            </a:r>
          </a:p>
          <a:p>
            <a:pPr algn="just" rtl="1"/>
            <a:r>
              <a:rPr lang="ar-SA" sz="2000" dirty="0" smtClean="0">
                <a:cs typeface="B Zar" pitchFamily="2" charset="-78"/>
              </a:rPr>
              <a:t>يكي </a:t>
            </a:r>
            <a:r>
              <a:rPr lang="ar-SA" sz="2000" dirty="0">
                <a:cs typeface="B Zar" pitchFamily="2" charset="-78"/>
              </a:rPr>
              <a:t>از مهمترين عوامل در توليد فرش ؛ بافنده ميباشد كه در حقيقت بايد اذعان نمود نقش اصلي را در فرآوري مواد و مصالح اوليه در مسير توليد برعهده دارد ؛ از اينروي تخصص و تجربه لازم در اين زمينه امري نيست كه بتوان به راحتي ازآن چشم پوشي نمود ؛ زيرا فقدان آن باعث </a:t>
            </a:r>
            <a:r>
              <a:rPr lang="ar-SA" sz="2000" dirty="0" smtClean="0">
                <a:cs typeface="B Zar" pitchFamily="2" charset="-78"/>
              </a:rPr>
              <a:t>بروزعي</a:t>
            </a:r>
            <a:r>
              <a:rPr lang="fa-IR" sz="2000" dirty="0" smtClean="0">
                <a:cs typeface="B Zar" pitchFamily="2" charset="-78"/>
              </a:rPr>
              <a:t>ب ها</a:t>
            </a:r>
            <a:r>
              <a:rPr lang="ar-SA" sz="2000" dirty="0" smtClean="0">
                <a:cs typeface="B Zar" pitchFamily="2" charset="-78"/>
              </a:rPr>
              <a:t>بي </a:t>
            </a:r>
            <a:r>
              <a:rPr lang="ar-SA" sz="2000" dirty="0">
                <a:cs typeface="B Zar" pitchFamily="2" charset="-78"/>
              </a:rPr>
              <a:t>اساسي در فرش خواهد بود كه اكثرا غير قابل برگشت مي باشند ؛ مواردي از قبيل : </a:t>
            </a:r>
            <a:r>
              <a:rPr lang="ar-SA" sz="2000" dirty="0" smtClean="0">
                <a:solidFill>
                  <a:srgbClr val="008000"/>
                </a:solidFill>
                <a:cs typeface="B Zar" pitchFamily="2" charset="-78"/>
              </a:rPr>
              <a:t> غلط</a:t>
            </a:r>
            <a:r>
              <a:rPr lang="fa-IR" sz="2000" dirty="0" smtClean="0">
                <a:solidFill>
                  <a:srgbClr val="008000"/>
                </a:solidFill>
                <a:cs typeface="B Zar" pitchFamily="2" charset="-78"/>
              </a:rPr>
              <a:t> بافی</a:t>
            </a:r>
            <a:r>
              <a:rPr lang="ar-SA" sz="2000" dirty="0" smtClean="0">
                <a:solidFill>
                  <a:srgbClr val="008000"/>
                </a:solidFill>
                <a:cs typeface="B Zar" pitchFamily="2" charset="-78"/>
              </a:rPr>
              <a:t> </a:t>
            </a:r>
            <a:r>
              <a:rPr lang="ar-SA" sz="2000" dirty="0">
                <a:solidFill>
                  <a:srgbClr val="008000"/>
                </a:solidFill>
                <a:cs typeface="B Zar" pitchFamily="2" charset="-78"/>
              </a:rPr>
              <a:t>؛ عدم تسلط </a:t>
            </a:r>
            <a:r>
              <a:rPr lang="fa-IR" sz="2000" dirty="0" smtClean="0">
                <a:solidFill>
                  <a:srgbClr val="008000"/>
                </a:solidFill>
                <a:cs typeface="B Zar" pitchFamily="2" charset="-78"/>
              </a:rPr>
              <a:t>وتمرکز </a:t>
            </a:r>
            <a:r>
              <a:rPr lang="ar-SA" sz="2000" dirty="0" smtClean="0">
                <a:solidFill>
                  <a:srgbClr val="008000"/>
                </a:solidFill>
                <a:cs typeface="B Zar" pitchFamily="2" charset="-78"/>
              </a:rPr>
              <a:t>برنقشه </a:t>
            </a:r>
            <a:r>
              <a:rPr lang="ar-SA" sz="2000" dirty="0">
                <a:solidFill>
                  <a:srgbClr val="008000"/>
                </a:solidFill>
                <a:cs typeface="B Zar" pitchFamily="2" charset="-78"/>
              </a:rPr>
              <a:t>خواني ؛ جا گذاري نا مناسب پود ها ؛ دفه زني نا موزون ؛ گره زني نا هماهنگ ؛ عدم درك وضعيت چله ها ؛ عدم رفع صحيح پاره گي بعضي از چله ها ؛ عدم دقت در انتخاب رنگهاي هم خانواده</a:t>
            </a:r>
            <a:r>
              <a:rPr lang="ar-SA" sz="2000" dirty="0">
                <a:cs typeface="B Zar" pitchFamily="2" charset="-78"/>
              </a:rPr>
              <a:t> ؛ و امثالهم را مي توان نمونه هايي از عيوب مورد اشاره بر شمرد كه اكثرا رفع و رجوع آنها در مراحل بعدي نا ممكن خواهد </a:t>
            </a:r>
            <a:r>
              <a:rPr lang="fa-IR" sz="2000" dirty="0" smtClean="0">
                <a:cs typeface="B Zar" pitchFamily="2" charset="-78"/>
              </a:rPr>
              <a:t>.</a:t>
            </a:r>
            <a:endParaRPr lang="en-US" sz="2000" dirty="0">
              <a:cs typeface="B Zar" pitchFamily="2" charset="-78"/>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sp>
        <p:nvSpPr>
          <p:cNvPr id="4" name="Rectangle 3"/>
          <p:cNvSpPr/>
          <p:nvPr/>
        </p:nvSpPr>
        <p:spPr>
          <a:xfrm>
            <a:off x="4648200" y="1371600"/>
            <a:ext cx="3886200" cy="513986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rtl="1"/>
            <a:r>
              <a:rPr lang="fa-IR" sz="2400" b="1" dirty="0" smtClean="0">
                <a:solidFill>
                  <a:srgbClr val="0070C0"/>
                </a:solidFill>
                <a:cs typeface="B Zar" pitchFamily="2" charset="-78"/>
              </a:rPr>
              <a:t>پ ـ گره </a:t>
            </a:r>
            <a:r>
              <a:rPr lang="fa-IR" dirty="0" smtClean="0">
                <a:solidFill>
                  <a:srgbClr val="0070C0"/>
                </a:solidFill>
                <a:cs typeface="B Zar" pitchFamily="2" charset="-78"/>
              </a:rPr>
              <a:t>( غیر قابل رفع )</a:t>
            </a:r>
          </a:p>
          <a:p>
            <a:pPr algn="ctr" rtl="1"/>
            <a:endParaRPr lang="fa-IR" sz="2400" b="1" dirty="0" smtClean="0">
              <a:solidFill>
                <a:srgbClr val="0070C0"/>
              </a:solidFill>
              <a:cs typeface="B Zar" pitchFamily="2" charset="-78"/>
            </a:endParaRPr>
          </a:p>
          <a:p>
            <a:pPr algn="just" rtl="1"/>
            <a:r>
              <a:rPr lang="ar-SA" sz="2000" dirty="0" smtClean="0">
                <a:cs typeface="B Zar" pitchFamily="2" charset="-78"/>
              </a:rPr>
              <a:t>گره ؛(صرفنظر </a:t>
            </a:r>
            <a:r>
              <a:rPr lang="ar-SA" sz="2000" dirty="0">
                <a:cs typeface="B Zar" pitchFamily="2" charset="-78"/>
              </a:rPr>
              <a:t>از </a:t>
            </a:r>
            <a:r>
              <a:rPr lang="fa-IR" sz="2000" dirty="0" smtClean="0">
                <a:cs typeface="B Zar" pitchFamily="2" charset="-78"/>
              </a:rPr>
              <a:t>شکل</a:t>
            </a:r>
            <a:r>
              <a:rPr lang="ar-SA" sz="2000" dirty="0" smtClean="0">
                <a:cs typeface="B Zar" pitchFamily="2" charset="-78"/>
              </a:rPr>
              <a:t> </a:t>
            </a:r>
            <a:r>
              <a:rPr lang="ar-SA" sz="2000" dirty="0">
                <a:cs typeface="B Zar" pitchFamily="2" charset="-78"/>
              </a:rPr>
              <a:t>آن) يكي از عوامل داخل در مقوله بافت است </a:t>
            </a:r>
            <a:r>
              <a:rPr lang="ar-SA" sz="2000" dirty="0" smtClean="0">
                <a:cs typeface="B Zar" pitchFamily="2" charset="-78"/>
              </a:rPr>
              <a:t>كه</a:t>
            </a:r>
            <a:r>
              <a:rPr lang="fa-IR" sz="2000" dirty="0" smtClean="0">
                <a:cs typeface="B Zar" pitchFamily="2" charset="-78"/>
              </a:rPr>
              <a:t> اجرای صحیح آن</a:t>
            </a:r>
            <a:r>
              <a:rPr lang="ar-SA" sz="2000" dirty="0" smtClean="0">
                <a:cs typeface="B Zar" pitchFamily="2" charset="-78"/>
              </a:rPr>
              <a:t> بنوبه </a:t>
            </a:r>
            <a:r>
              <a:rPr lang="ar-SA" sz="2000" dirty="0">
                <a:cs typeface="B Zar" pitchFamily="2" charset="-78"/>
              </a:rPr>
              <a:t>خود سهم بسزائي در كيفيت و سلامت فرش توليدي دارد و درنزد اهل فن يكي ازعوامل اصلي تشخيص ميزان مهارت بافنده و درجه مرغوبيت فرش نيز بحساب مي </a:t>
            </a:r>
            <a:r>
              <a:rPr lang="ar-SA" sz="2000" dirty="0" smtClean="0">
                <a:cs typeface="B Zar" pitchFamily="2" charset="-78"/>
              </a:rPr>
              <a:t>آيد</a:t>
            </a:r>
            <a:r>
              <a:rPr lang="fa-IR" sz="2000" dirty="0" smtClean="0">
                <a:cs typeface="B Zar" pitchFamily="2" charset="-78"/>
              </a:rPr>
              <a:t> </a:t>
            </a:r>
            <a:r>
              <a:rPr lang="ar-SA" sz="2000" dirty="0" smtClean="0">
                <a:cs typeface="B Zar" pitchFamily="2" charset="-78"/>
              </a:rPr>
              <a:t>. </a:t>
            </a:r>
            <a:endParaRPr lang="fa-IR" sz="2000" dirty="0" smtClean="0">
              <a:cs typeface="B Zar" pitchFamily="2" charset="-78"/>
            </a:endParaRPr>
          </a:p>
          <a:p>
            <a:pPr algn="just" rtl="1"/>
            <a:r>
              <a:rPr lang="ar-SA" sz="2000" dirty="0" smtClean="0">
                <a:cs typeface="B Zar" pitchFamily="2" charset="-78"/>
              </a:rPr>
              <a:t>چينش </a:t>
            </a:r>
            <a:r>
              <a:rPr lang="ar-SA" sz="2000" dirty="0">
                <a:cs typeface="B Zar" pitchFamily="2" charset="-78"/>
              </a:rPr>
              <a:t>نا مناسب مجموعه گره ها در يك فرش در نهايت منجر به عيب </a:t>
            </a:r>
            <a:r>
              <a:rPr lang="ar-SA" sz="2000" dirty="0">
                <a:solidFill>
                  <a:srgbClr val="008000"/>
                </a:solidFill>
                <a:cs typeface="B Zar" pitchFamily="2" charset="-78"/>
              </a:rPr>
              <a:t>نا همگوني بافت </a:t>
            </a:r>
            <a:r>
              <a:rPr lang="ar-SA" sz="2000" dirty="0">
                <a:cs typeface="B Zar" pitchFamily="2" charset="-78"/>
              </a:rPr>
              <a:t>در پشت فرش خواهد بود كه اين عيب علاوه برآنكه قابل رفع نيست با كاستن از كيفيت فرش </a:t>
            </a:r>
            <a:r>
              <a:rPr lang="fa-IR" sz="2000" dirty="0" smtClean="0">
                <a:cs typeface="B Zar" pitchFamily="2" charset="-78"/>
              </a:rPr>
              <a:t>تولید شده ، </a:t>
            </a:r>
            <a:r>
              <a:rPr lang="ar-SA" sz="2000" dirty="0" smtClean="0">
                <a:cs typeface="B Zar" pitchFamily="2" charset="-78"/>
              </a:rPr>
              <a:t>موجب </a:t>
            </a:r>
            <a:r>
              <a:rPr lang="ar-SA" sz="2000" dirty="0">
                <a:cs typeface="B Zar" pitchFamily="2" charset="-78"/>
              </a:rPr>
              <a:t>افت ارزش اقتصادي آن نيز خواهد بود. </a:t>
            </a:r>
            <a:endParaRPr lang="fa-IR" sz="2000" dirty="0" smtClean="0">
              <a:cs typeface="B Zar" pitchFamily="2" charset="-78"/>
            </a:endParaRPr>
          </a:p>
          <a:p>
            <a:pPr algn="just" rtl="1"/>
            <a:r>
              <a:rPr lang="fa-IR" sz="2000" dirty="0" smtClean="0">
                <a:solidFill>
                  <a:srgbClr val="C00000"/>
                </a:solidFill>
                <a:cs typeface="B Zar" pitchFamily="2" charset="-78"/>
              </a:rPr>
              <a:t>نکته</a:t>
            </a:r>
            <a:r>
              <a:rPr lang="fa-IR" sz="2000" dirty="0" smtClean="0">
                <a:cs typeface="B Zar" pitchFamily="2" charset="-78"/>
              </a:rPr>
              <a:t> : </a:t>
            </a:r>
            <a:r>
              <a:rPr lang="fa-IR" sz="2000" i="1" dirty="0" smtClean="0">
                <a:cs typeface="B Zar" pitchFamily="2" charset="-78"/>
              </a:rPr>
              <a:t>در اصطلاح بازار به فرشی که عیب ناهمگونی بافت دارد ، اصطلاحا </a:t>
            </a:r>
            <a:r>
              <a:rPr lang="fa-IR" sz="2000" i="1" dirty="0" smtClean="0">
                <a:solidFill>
                  <a:srgbClr val="008000"/>
                </a:solidFill>
                <a:cs typeface="B Zar" pitchFamily="2" charset="-78"/>
              </a:rPr>
              <a:t>بد پشت </a:t>
            </a:r>
            <a:r>
              <a:rPr lang="fa-IR" sz="2000" i="1" dirty="0" smtClean="0">
                <a:cs typeface="B Zar" pitchFamily="2" charset="-78"/>
              </a:rPr>
              <a:t>میی گویند.</a:t>
            </a:r>
            <a:endParaRPr lang="en-US" sz="2000" i="1" dirty="0">
              <a:cs typeface="B Zar" pitchFamily="2" charset="-78"/>
            </a:endParaRPr>
          </a:p>
        </p:txBody>
      </p:sp>
      <p:pic>
        <p:nvPicPr>
          <p:cNvPr id="1026" name="Picture 2" descr="J:\DCIM\102MSDCF\DSC00430.JPG"/>
          <p:cNvPicPr>
            <a:picLocks noChangeAspect="1" noChangeArrowheads="1"/>
          </p:cNvPicPr>
          <p:nvPr/>
        </p:nvPicPr>
        <p:blipFill>
          <a:blip r:embed="rId2" cstate="print"/>
          <a:srcRect/>
          <a:stretch>
            <a:fillRect/>
          </a:stretch>
        </p:blipFill>
        <p:spPr bwMode="auto">
          <a:xfrm rot="16200000">
            <a:off x="149225" y="2212975"/>
            <a:ext cx="4902200" cy="3676650"/>
          </a:xfrm>
          <a:prstGeom prst="rect">
            <a:avLst/>
          </a:prstGeom>
          <a:ln>
            <a:noFill/>
          </a:ln>
          <a:effectLst>
            <a:outerShdw blurRad="292100" dist="139700" dir="2700000" algn="tl" rotWithShape="0">
              <a:srgbClr val="333333">
                <a:alpha val="65000"/>
              </a:srgbClr>
            </a:outerShdw>
          </a:effectLst>
        </p:spPr>
      </p:pic>
      <p:pic>
        <p:nvPicPr>
          <p:cNvPr id="35842" name="Picture 2" descr="C:\Documents and Settings\Administrator\Desktop\Folders\magalat\farshe mayob\.pic .19.jpg"/>
          <p:cNvPicPr>
            <a:picLocks noGrp="1" noChangeAspect="1" noChangeArrowheads="1"/>
          </p:cNvPicPr>
          <p:nvPr>
            <p:ph idx="1"/>
          </p:nvPr>
        </p:nvPicPr>
        <p:blipFill>
          <a:blip r:embed="rId3"/>
          <a:srcRect/>
          <a:stretch>
            <a:fillRect/>
          </a:stretch>
        </p:blipFill>
        <p:spPr bwMode="auto">
          <a:xfrm>
            <a:off x="304800" y="1371600"/>
            <a:ext cx="2000250" cy="243508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sp>
        <p:nvSpPr>
          <p:cNvPr id="36865" name="Rectangle 1"/>
          <p:cNvSpPr>
            <a:spLocks noChangeArrowheads="1"/>
          </p:cNvSpPr>
          <p:nvPr/>
        </p:nvSpPr>
        <p:spPr bwMode="auto">
          <a:xfrm>
            <a:off x="4495800" y="1867793"/>
            <a:ext cx="4343400" cy="384720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ت ـ پود گذاری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همانگونه كه درمبحث مواد اوليه ارائه شد علاوه برآنكه نوع وکیفیت پود ؛ نقش مستقل</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ومستقيمي دربروز بعضي ازعيوب درفرش توليدي دارد ؛ نحوه استفاده از پود نيز درمرحله پود گذاري چنانچه به نحو صحيح انجام نپذيرد ؛ عيب هایي را</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در فرش توليدي ببار خواهد آورد . </a:t>
            </a:r>
            <a:endParaRPr kumimoji="0" lang="en-US" altLang="zh-TW" sz="2000" b="0" i="0" u="sng" strike="noStrike" cap="none" normalizeH="0" baseline="0" dirty="0" smtClean="0">
              <a:ln>
                <a:noFill/>
              </a:ln>
              <a:solidFill>
                <a:srgbClr val="008000"/>
              </a:solidFill>
              <a:effectLst/>
              <a:latin typeface="Arial" charset="0"/>
              <a:ea typeface="Times New Roman" pitchFamily="18"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كيس هاي عرضي</a:t>
            </a:r>
            <a:r>
              <a:rPr kumimoji="0" lang="en-US"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en-US"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كجي هاي كناره فرش</a:t>
            </a:r>
            <a:r>
              <a:rPr kumimoji="0" lang="ar-SA"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en-US"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روئيت پود كلفت يا نازك از پشت</a:t>
            </a:r>
            <a:r>
              <a:rPr kumimoji="0" lang="en-US"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فرش</a:t>
            </a:r>
            <a:r>
              <a:rPr kumimoji="0" lang="ar-SA"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توازن ونظم عرضي و طولي گرها</a:t>
            </a:r>
            <a:r>
              <a:rPr kumimoji="0" lang="ar-SA"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تطابق محاسبات فني فرش</a:t>
            </a:r>
            <a:r>
              <a:rPr kumimoji="0" lang="ar-SA"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altLang="zh-TW" sz="2000" b="0" i="0" strike="noStrike" cap="none" normalizeH="0" baseline="0" dirty="0" smtClean="0">
                <a:ln>
                  <a:noFill/>
                </a:ln>
                <a:solidFill>
                  <a:srgbClr val="008000"/>
                </a:solidFill>
                <a:effectLst/>
                <a:latin typeface="Arial" charset="0"/>
                <a:ea typeface="Times New Roman" pitchFamily="18" charset="0"/>
                <a:cs typeface="B Zar" pitchFamily="2" charset="-78"/>
              </a:rPr>
              <a:t>ايجاد شيارهاي عرضي بر روي فرش</a:t>
            </a:r>
            <a:r>
              <a:rPr kumimoji="0" lang="ar-SA" altLang="zh-TW" sz="2000" b="0" i="0" strike="noStrike" cap="none" normalizeH="0" baseline="0" dirty="0" smtClean="0">
                <a:ln>
                  <a:noFill/>
                </a:ln>
                <a:solidFill>
                  <a:srgbClr val="000000"/>
                </a:solidFill>
                <a:effectLst/>
                <a:latin typeface="Arial" charset="0"/>
                <a:ea typeface="Times New Roman" pitchFamily="18" charset="0"/>
                <a:cs typeface="B Zar" pitchFamily="2" charset="-78"/>
              </a:rPr>
              <a:t> ؛ از جمله عيبهاي </a:t>
            </a:r>
            <a:r>
              <a:rPr kumimoji="0" lang="ar-SA" altLang="zh-TW"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غير قابل جبراني هستند كه امكان بروز در اين مرحله از توليد </a:t>
            </a:r>
            <a:r>
              <a:rPr kumimoji="0" lang="fa-IR" altLang="zh-TW"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را </a:t>
            </a:r>
            <a:r>
              <a:rPr kumimoji="0" lang="ar-SA" altLang="zh-TW"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دارند</a:t>
            </a:r>
            <a:r>
              <a:rPr kumimoji="0" lang="en-US" altLang="zh-TW"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en-US" altLang="zh-TW" sz="2000" b="0" i="0" u="none" strike="noStrike" cap="none" normalizeH="0" baseline="0" dirty="0" smtClean="0">
              <a:ln>
                <a:noFill/>
              </a:ln>
              <a:solidFill>
                <a:schemeClr val="tx1"/>
              </a:solidFill>
              <a:effectLst/>
              <a:latin typeface="Arial" charset="0"/>
              <a:cs typeface="B Zar" pitchFamily="2" charset="-78"/>
            </a:endParaRPr>
          </a:p>
        </p:txBody>
      </p:sp>
      <p:pic>
        <p:nvPicPr>
          <p:cNvPr id="36868" name="Picture 4" descr="C:\Documents and Settings\Administrator\Desktop\Folders\magalat\farshe mayob\baft1[1].jpg"/>
          <p:cNvPicPr>
            <a:picLocks noGrp="1" noChangeAspect="1" noChangeArrowheads="1"/>
          </p:cNvPicPr>
          <p:nvPr>
            <p:ph idx="1"/>
          </p:nvPr>
        </p:nvPicPr>
        <p:blipFill>
          <a:blip r:embed="rId2" cstate="print"/>
          <a:srcRect/>
          <a:stretch>
            <a:fillRect/>
          </a:stretch>
        </p:blipFill>
        <p:spPr bwMode="auto">
          <a:xfrm>
            <a:off x="4641087" y="3807381"/>
            <a:ext cx="14226" cy="19525"/>
          </a:xfrm>
          <a:prstGeom prst="rect">
            <a:avLst/>
          </a:prstGeom>
          <a:noFill/>
        </p:spPr>
      </p:pic>
      <p:pic>
        <p:nvPicPr>
          <p:cNvPr id="36869" name="Picture 5" descr="C:\Documents and Settings\Administrator\Desktop\Folders\magalat\farshe mayob\baft1[1].jpg"/>
          <p:cNvPicPr>
            <a:picLocks noChangeAspect="1" noChangeArrowheads="1"/>
          </p:cNvPicPr>
          <p:nvPr/>
        </p:nvPicPr>
        <p:blipFill>
          <a:blip r:embed="rId3"/>
          <a:srcRect/>
          <a:stretch>
            <a:fillRect/>
          </a:stretch>
        </p:blipFill>
        <p:spPr bwMode="auto">
          <a:xfrm flipH="1">
            <a:off x="311149" y="2286000"/>
            <a:ext cx="4032251" cy="3092837"/>
          </a:xfrm>
          <a:prstGeom prst="rect">
            <a:avLst/>
          </a:prstGeom>
          <a:noFill/>
        </p:spPr>
      </p:pic>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sp>
        <p:nvSpPr>
          <p:cNvPr id="4" name="Rectangle 3"/>
          <p:cNvSpPr/>
          <p:nvPr/>
        </p:nvSpPr>
        <p:spPr>
          <a:xfrm>
            <a:off x="1066800" y="2070080"/>
            <a:ext cx="7543800" cy="409342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rtl="1"/>
            <a:r>
              <a:rPr lang="fa-IR" sz="2400" b="1" dirty="0" smtClean="0">
                <a:solidFill>
                  <a:srgbClr val="0070C0"/>
                </a:solidFill>
                <a:cs typeface="B Zar" pitchFamily="2" charset="-78"/>
              </a:rPr>
              <a:t>ث ـ رد کردن رج </a:t>
            </a:r>
            <a:r>
              <a:rPr lang="fa-IR" dirty="0" smtClean="0">
                <a:solidFill>
                  <a:srgbClr val="0070C0"/>
                </a:solidFill>
                <a:cs typeface="B Zar" pitchFamily="2" charset="-78"/>
              </a:rPr>
              <a:t>( غیر قابل رفع )</a:t>
            </a:r>
          </a:p>
          <a:p>
            <a:pPr algn="ctr" rtl="1"/>
            <a:endParaRPr lang="fa-IR" b="1" dirty="0" smtClean="0">
              <a:solidFill>
                <a:srgbClr val="0070C0"/>
              </a:solidFill>
              <a:cs typeface="B Zar" pitchFamily="2" charset="-78"/>
            </a:endParaRPr>
          </a:p>
          <a:p>
            <a:pPr algn="just" rtl="1"/>
            <a:r>
              <a:rPr lang="ar-SA" sz="2000" dirty="0" smtClean="0">
                <a:cs typeface="B Zar" pitchFamily="2" charset="-78"/>
              </a:rPr>
              <a:t>رد كردن رج يكي ازعي</a:t>
            </a:r>
            <a:r>
              <a:rPr lang="fa-IR" sz="2000" dirty="0" smtClean="0">
                <a:cs typeface="B Zar" pitchFamily="2" charset="-78"/>
              </a:rPr>
              <a:t>ب هایی </a:t>
            </a:r>
            <a:r>
              <a:rPr lang="ar-SA" sz="2000" dirty="0" smtClean="0">
                <a:cs typeface="B Zar" pitchFamily="2" charset="-78"/>
              </a:rPr>
              <a:t>است كه درمرحله بافت بطورعمدي امكان بروز دارد ؛ بگونه ايكه بدليل اين عمل ناشايست رج</a:t>
            </a:r>
            <a:r>
              <a:rPr lang="fa-IR" sz="2000" dirty="0" smtClean="0">
                <a:cs typeface="B Zar" pitchFamily="2" charset="-78"/>
              </a:rPr>
              <a:t> </a:t>
            </a:r>
            <a:r>
              <a:rPr lang="ar-SA" sz="2000" dirty="0" smtClean="0">
                <a:cs typeface="B Zar" pitchFamily="2" charset="-78"/>
              </a:rPr>
              <a:t>هاي بافته شده كمترازرجهاي طراحي شده بوده و در نهايت تعداد كل گره فرش از تعداد كل گره طرح كمتر خواهد بود ؛ كه بعضي از بافندگان به دلايل گوناگون مرتكب آن مي شوند ؛ البته بايد ريشه بروزآن را بيشتر در اخلاقيات جستجو نمود تا در مسائل فني و اقتصا دي .</a:t>
            </a:r>
            <a:endParaRPr lang="en-US" sz="2000" dirty="0" smtClean="0">
              <a:cs typeface="B Zar" pitchFamily="2" charset="-78"/>
            </a:endParaRPr>
          </a:p>
          <a:p>
            <a:pPr algn="just" rtl="1"/>
            <a:r>
              <a:rPr lang="ar-SA" sz="2000" dirty="0" smtClean="0">
                <a:cs typeface="B Zar" pitchFamily="2" charset="-78"/>
              </a:rPr>
              <a:t>ناگفته نماند كه تشخيص بصري اين عيب مستلزم سالها تجربه و ممارست بوده و نيازمند مهارت خاصي مي باشد .</a:t>
            </a:r>
            <a:endParaRPr lang="en-US" sz="2000" dirty="0" smtClean="0">
              <a:cs typeface="B Zar" pitchFamily="2" charset="-78"/>
            </a:endParaRPr>
          </a:p>
          <a:p>
            <a:pPr algn="just" rtl="1"/>
            <a:r>
              <a:rPr lang="ar-SA" sz="2000" dirty="0" smtClean="0">
                <a:solidFill>
                  <a:srgbClr val="FF0000"/>
                </a:solidFill>
                <a:cs typeface="B Zar" pitchFamily="2" charset="-78"/>
              </a:rPr>
              <a:t>نكته</a:t>
            </a:r>
            <a:r>
              <a:rPr lang="ar-SA" sz="2000" dirty="0" smtClean="0">
                <a:cs typeface="B Zar" pitchFamily="2" charset="-78"/>
              </a:rPr>
              <a:t> </a:t>
            </a:r>
            <a:r>
              <a:rPr lang="fa-IR" sz="2000" dirty="0" smtClean="0">
                <a:cs typeface="B Zar" pitchFamily="2" charset="-78"/>
              </a:rPr>
              <a:t>:</a:t>
            </a:r>
            <a:r>
              <a:rPr lang="ar-SA" sz="2000" dirty="0" smtClean="0">
                <a:cs typeface="B Zar" pitchFamily="2" charset="-78"/>
              </a:rPr>
              <a:t> </a:t>
            </a:r>
            <a:r>
              <a:rPr lang="ar-SA" sz="2000" i="1" dirty="0" smtClean="0">
                <a:cs typeface="B Zar" pitchFamily="2" charset="-78"/>
              </a:rPr>
              <a:t>گاهي اين امر با صلاحديد طراح و يا بافنده ماهر به جهت رفع و رجوع بعضي از عيوب فني طرح  انجام مي پذيرد ويا گاه رجهائي اضافه برطرح اصلي بافته مي شود . ناگفته نماند كه انجام صحيح اين كار از عهده هر كسي خارج بوده و مهارت خاصي را مي طلبد.  </a:t>
            </a:r>
            <a:endParaRPr lang="en-US" sz="2000" i="1" dirty="0" smtClean="0">
              <a:cs typeface="B Zar" pitchFamily="2" charset="-78"/>
            </a:endParaRPr>
          </a:p>
          <a:p>
            <a:pPr algn="just" rtl="1"/>
            <a:endParaRPr lang="en-US" i="1" dirty="0">
              <a:cs typeface="B Zar" pitchFamily="2" charset="-78"/>
            </a:endParaRPr>
          </a:p>
        </p:txBody>
      </p:sp>
    </p:spTree>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pic>
        <p:nvPicPr>
          <p:cNvPr id="4" name="Content Placeholder 3" descr="pic .20.jpg"/>
          <p:cNvPicPr>
            <a:picLocks noGrp="1" noChangeAspect="1"/>
          </p:cNvPicPr>
          <p:nvPr>
            <p:ph idx="1"/>
          </p:nvPr>
        </p:nvPicPr>
        <p:blipFill>
          <a:blip r:embed="rId2"/>
          <a:stretch>
            <a:fillRect/>
          </a:stretch>
        </p:blipFill>
        <p:spPr>
          <a:xfrm>
            <a:off x="228600" y="2286000"/>
            <a:ext cx="4442476" cy="3356324"/>
          </a:xfrm>
        </p:spPr>
      </p:pic>
      <p:sp>
        <p:nvSpPr>
          <p:cNvPr id="1025" name="Rectangle 1"/>
          <p:cNvSpPr>
            <a:spLocks noChangeArrowheads="1"/>
          </p:cNvSpPr>
          <p:nvPr/>
        </p:nvSpPr>
        <p:spPr bwMode="auto">
          <a:xfrm>
            <a:off x="4876800" y="1447800"/>
            <a:ext cx="39624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ج ـ گره تک سر </a:t>
            </a:r>
            <a:r>
              <a:rPr kumimoji="0" lang="fa-IR" i="0" u="none"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گره تك سرعيبي است كه عمدتا به جهت عدم مهارت كافي و لازم بافنده در مرحله توليد ايجاد مي شود و علت آن اريب گرفتن چاقوي بافت هنگام بريدن پشم ؛  پس از گره زدن مي باشد كه اين امر موجب تفاوت طولي پشم در دو سر گره خواهد بود . و طبيعتا پس از مرحله پرداخت فرش ؛ همين </a:t>
            </a:r>
            <a:r>
              <a:rPr kumimoji="0" lang="ar-SA" sz="2000" b="0" i="1" strike="noStrike" cap="none" normalizeH="0" baseline="0" dirty="0" smtClean="0">
                <a:ln>
                  <a:noFill/>
                </a:ln>
                <a:solidFill>
                  <a:srgbClr val="008000"/>
                </a:solidFill>
                <a:effectLst/>
                <a:latin typeface="Arial" charset="0"/>
                <a:ea typeface="Times New Roman" pitchFamily="18" charset="0"/>
                <a:cs typeface="B Zar" pitchFamily="2" charset="-78"/>
              </a:rPr>
              <a:t>تفاوت طولي دوسر گره موجب ايجاد سوراخ مانند هائي در پرز فرش</a:t>
            </a:r>
            <a:r>
              <a:rPr kumimoji="0" lang="ar-SA" sz="2000" b="0" i="1"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1" strike="noStrike" cap="none" normalizeH="0" baseline="0" dirty="0" smtClean="0">
                <a:ln>
                  <a:noFill/>
                </a:ln>
                <a:solidFill>
                  <a:srgbClr val="008000"/>
                </a:solidFill>
                <a:effectLst/>
                <a:latin typeface="Arial" charset="0"/>
                <a:ea typeface="Times New Roman" pitchFamily="18" charset="0"/>
                <a:cs typeface="B Zar" pitchFamily="2" charset="-78"/>
              </a:rPr>
              <a:t>خواهد بود</a:t>
            </a:r>
            <a:r>
              <a:rPr kumimoji="0" lang="ar-SA" sz="2000" b="0" i="1"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كه البته مقدار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واندازه اين تفاوت پرز؛ شاخص ارزيابي اين عيب مي باشد.</a:t>
            </a:r>
            <a:endParaRPr kumimoji="0" lang="en-US" sz="2000" b="0" i="0" u="none" strike="noStrike" cap="none" normalizeH="0" baseline="0" dirty="0" smtClean="0">
              <a:ln>
                <a:noFill/>
              </a:ln>
              <a:solidFill>
                <a:schemeClr val="tx1"/>
              </a:solidFill>
              <a:effectLst/>
              <a:latin typeface="Arial" charset="0"/>
              <a:cs typeface="B Zar" pitchFamily="2" charset="-78"/>
            </a:endParaRPr>
          </a:p>
          <a:p>
            <a:pPr lvl="0" algn="justLow" rtl="1" eaLnBrk="0" fontAlgn="base" hangingPunct="0">
              <a:spcBef>
                <a:spcPct val="0"/>
              </a:spcBef>
              <a:spcAft>
                <a:spcPct val="0"/>
              </a:spcAft>
            </a:pPr>
            <a:r>
              <a:rPr kumimoji="0" lang="fa-IR" sz="2000" b="0" i="0" u="none" strike="noStrike" cap="none" normalizeH="0" baseline="0" dirty="0" smtClean="0">
                <a:ln>
                  <a:noFill/>
                </a:ln>
                <a:solidFill>
                  <a:srgbClr val="FF0000"/>
                </a:solidFill>
                <a:effectLst/>
                <a:latin typeface="Arial" charset="0"/>
                <a:ea typeface="Times New Roman" pitchFamily="18" charset="0"/>
                <a:cs typeface="B Zar" pitchFamily="2" charset="-78"/>
              </a:rPr>
              <a:t>دقت</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lang="ar-SA" sz="2000" i="1" dirty="0" smtClean="0">
                <a:solidFill>
                  <a:srgbClr val="000000"/>
                </a:solidFill>
                <a:latin typeface="Arial" charset="0"/>
                <a:ea typeface="Times New Roman" pitchFamily="18" charset="0"/>
                <a:cs typeface="B Zar" pitchFamily="2" charset="-78"/>
              </a:rPr>
              <a:t>بعضا به جهت عدم اطلاعات كافي از جانب بعضي اشخاص ؛ گره تك سر؛ در رديف انواع گره ها محسوب مي شود كه با ارائه توضيح بالا بطلان اين مطلب روشن گرديد . به عبارت ديگر ؛ </a:t>
            </a:r>
            <a:r>
              <a:rPr lang="ar-SA" sz="2000" i="1" dirty="0" smtClean="0">
                <a:solidFill>
                  <a:srgbClr val="FF0000"/>
                </a:solidFill>
                <a:latin typeface="Arial" charset="0"/>
                <a:ea typeface="Times New Roman" pitchFamily="18" charset="0"/>
                <a:cs typeface="B Zar" pitchFamily="2" charset="-78"/>
              </a:rPr>
              <a:t>گره تك سر؛ نوعي گره معيوب است</a:t>
            </a:r>
            <a:r>
              <a:rPr lang="ar-SA" sz="2000" i="1" dirty="0" smtClean="0">
                <a:solidFill>
                  <a:srgbClr val="000000"/>
                </a:solidFill>
                <a:latin typeface="Arial" charset="0"/>
                <a:ea typeface="Times New Roman" pitchFamily="18" charset="0"/>
                <a:cs typeface="B Zar" pitchFamily="2" charset="-78"/>
              </a:rPr>
              <a:t> </a:t>
            </a:r>
            <a:r>
              <a:rPr lang="ar-SA" sz="2000" i="1" dirty="0" smtClean="0">
                <a:solidFill>
                  <a:srgbClr val="FF0000"/>
                </a:solidFill>
                <a:latin typeface="Arial" charset="0"/>
                <a:ea typeface="Times New Roman" pitchFamily="18" charset="0"/>
                <a:cs typeface="B Zar" pitchFamily="2" charset="-78"/>
              </a:rPr>
              <a:t>نه گرهي مستقل</a:t>
            </a:r>
            <a:r>
              <a:rPr lang="fa-IR" sz="2000" i="1" dirty="0" smtClean="0">
                <a:solidFill>
                  <a:srgbClr val="FF0000"/>
                </a:solidFill>
                <a:latin typeface="Arial" charset="0"/>
                <a:ea typeface="Times New Roman" pitchFamily="18" charset="0"/>
                <a:cs typeface="B Zar" pitchFamily="2" charset="-78"/>
              </a:rPr>
              <a:t>.</a:t>
            </a:r>
            <a:endParaRPr kumimoji="0" lang="ar-SA" sz="2000" b="0" i="0"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ذاتی</a:t>
            </a:r>
            <a:endParaRPr lang="en-US" dirty="0"/>
          </a:p>
        </p:txBody>
      </p:sp>
      <p:sp>
        <p:nvSpPr>
          <p:cNvPr id="39937" name="Rectangle 1"/>
          <p:cNvSpPr>
            <a:spLocks noChangeArrowheads="1"/>
          </p:cNvSpPr>
          <p:nvPr/>
        </p:nvSpPr>
        <p:spPr bwMode="auto">
          <a:xfrm>
            <a:off x="914400" y="2148007"/>
            <a:ext cx="7467600" cy="320087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strike="noStrike" cap="none" normalizeH="0" baseline="0" dirty="0" smtClean="0">
                <a:ln>
                  <a:noFill/>
                </a:ln>
                <a:solidFill>
                  <a:srgbClr val="0070C0"/>
                </a:solidFill>
                <a:effectLst/>
                <a:latin typeface="Arial" charset="0"/>
                <a:ea typeface="Times New Roman" pitchFamily="18" charset="0"/>
                <a:cs typeface="B Zar" pitchFamily="2" charset="-78"/>
              </a:rPr>
              <a:t>ح ـ گره نما ها  </a:t>
            </a:r>
            <a:r>
              <a:rPr kumimoji="0" lang="fa-IR" i="0" strike="noStrike" cap="none" normalizeH="0" baseline="0" dirty="0" smtClean="0">
                <a:ln>
                  <a:noFill/>
                </a:ln>
                <a:solidFill>
                  <a:srgbClr val="0070C0"/>
                </a:solidFill>
                <a:effectLst/>
                <a:latin typeface="Arial" charset="0"/>
                <a:ea typeface="Times New Roman" pitchFamily="18" charset="0"/>
                <a:cs typeface="B Zar" pitchFamily="2" charset="-78"/>
              </a:rPr>
              <a:t>( غیر قابل رفع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i="0"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strike="noStrike" cap="none" normalizeH="0" baseline="0" dirty="0" smtClean="0">
                <a:ln>
                  <a:noFill/>
                </a:ln>
                <a:effectLst/>
                <a:latin typeface="Arial" charset="0"/>
                <a:ea typeface="Times New Roman" pitchFamily="18" charset="0"/>
                <a:cs typeface="B Zar" pitchFamily="2" charset="-78"/>
              </a:rPr>
              <a:t>گره </a:t>
            </a:r>
            <a:r>
              <a:rPr kumimoji="0" lang="fa-IR" sz="2000" b="0" i="0" strike="noStrike" cap="none" normalizeH="0" baseline="0" dirty="0" smtClean="0">
                <a:ln>
                  <a:noFill/>
                </a:ln>
                <a:effectLst/>
                <a:latin typeface="Arial" charset="0"/>
                <a:ea typeface="Times New Roman" pitchFamily="18" charset="0"/>
                <a:cs typeface="B Zar" pitchFamily="2" charset="-78"/>
              </a:rPr>
              <a:t>نما هایی از قبیل : </a:t>
            </a:r>
            <a:r>
              <a:rPr kumimoji="0" lang="ar-SA" sz="2000" b="0" i="0" strike="noStrike" cap="none" normalizeH="0" baseline="0" dirty="0" smtClean="0">
                <a:ln>
                  <a:noFill/>
                </a:ln>
                <a:effectLst/>
                <a:latin typeface="Arial" charset="0"/>
                <a:ea typeface="Times New Roman" pitchFamily="18" charset="0"/>
                <a:cs typeface="B Zar" pitchFamily="2" charset="-78"/>
              </a:rPr>
              <a:t>چهارتار ؛ سه تار ؛ تك تار؛ بدون تاب گرهي </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 وامثالهم هر كدام به نوعي موجب </a:t>
            </a:r>
            <a:r>
              <a:rPr kumimoji="0" lang="fa-IR" sz="2000" b="0" i="0" strike="noStrike" cap="none" normalizeH="0" baseline="0" dirty="0" smtClean="0">
                <a:ln>
                  <a:noFill/>
                </a:ln>
                <a:solidFill>
                  <a:schemeClr val="tx1"/>
                </a:solidFill>
                <a:effectLst/>
                <a:latin typeface="Arial" charset="0"/>
                <a:ea typeface="Times New Roman" pitchFamily="18" charset="0"/>
                <a:cs typeface="B Zar" pitchFamily="2" charset="-78"/>
              </a:rPr>
              <a:t>ظهور </a:t>
            </a:r>
            <a:r>
              <a:rPr kumimoji="0" lang="ar-SA" sz="2000" b="0" i="0" strike="noStrike" cap="none" normalizeH="0" baseline="0" dirty="0" smtClean="0">
                <a:ln>
                  <a:noFill/>
                </a:ln>
                <a:solidFill>
                  <a:schemeClr val="tx1"/>
                </a:solidFill>
                <a:effectLst/>
                <a:latin typeface="Arial" charset="0"/>
                <a:ea typeface="Times New Roman" pitchFamily="18" charset="0"/>
                <a:cs typeface="B Zar" pitchFamily="2" charset="-78"/>
              </a:rPr>
              <a:t>عيوب كمي و كيفيي جبران ناپذيري درفرش </a:t>
            </a:r>
            <a:r>
              <a:rPr kumimoji="0" lang="fa-IR" sz="2000" b="0" i="0" strike="noStrike" cap="none" normalizeH="0" baseline="0" dirty="0" smtClean="0">
                <a:ln>
                  <a:noFill/>
                </a:ln>
                <a:solidFill>
                  <a:schemeClr val="tx1"/>
                </a:solidFill>
                <a:effectLst/>
                <a:latin typeface="Arial" charset="0"/>
                <a:ea typeface="Times New Roman" pitchFamily="18" charset="0"/>
                <a:cs typeface="B Zar" pitchFamily="2" charset="-78"/>
              </a:rPr>
              <a:t>می شوند که در اکثر موارد غیر قابل اصلاح بوده و باعث افت ارزش هنری و اقتصادی فرش می شوند .</a:t>
            </a:r>
          </a:p>
          <a:p>
            <a:pPr lvl="0" algn="justLow" rtl="1" fontAlgn="base">
              <a:spcBef>
                <a:spcPct val="0"/>
              </a:spcBef>
              <a:spcAft>
                <a:spcPct val="0"/>
              </a:spcAft>
            </a:pPr>
            <a:r>
              <a:rPr lang="fa-IR" sz="2000" dirty="0" smtClean="0">
                <a:solidFill>
                  <a:srgbClr val="FF0000"/>
                </a:solidFill>
                <a:latin typeface="Arial" charset="0"/>
                <a:cs typeface="B Zar" pitchFamily="2" charset="-78"/>
              </a:rPr>
              <a:t>نظریه</a:t>
            </a:r>
            <a:r>
              <a:rPr lang="fa-IR" sz="2000" dirty="0" smtClean="0">
                <a:solidFill>
                  <a:schemeClr val="tx1"/>
                </a:solidFill>
                <a:latin typeface="Arial" charset="0"/>
                <a:cs typeface="B Zar" pitchFamily="2" charset="-78"/>
              </a:rPr>
              <a:t> : پیچش پشم بدور چله ها بهر شیوه ای ممکن و مقدوراست و شاید گاهی مورد نیاز ، اما آنچه در </a:t>
            </a:r>
            <a:r>
              <a:rPr lang="fa-IR" sz="2000" dirty="0" smtClean="0">
                <a:solidFill>
                  <a:schemeClr val="tx1"/>
                </a:solidFill>
                <a:latin typeface="Arial" charset="0"/>
                <a:cs typeface="B Zar" pitchFamily="2" charset="-78"/>
              </a:rPr>
              <a:t>امروزه درتعریف </a:t>
            </a:r>
            <a:r>
              <a:rPr lang="fa-IR" sz="2000" dirty="0" smtClean="0">
                <a:solidFill>
                  <a:schemeClr val="tx1"/>
                </a:solidFill>
                <a:latin typeface="Arial" charset="0"/>
                <a:cs typeface="B Zar" pitchFamily="2" charset="-78"/>
              </a:rPr>
              <a:t>گره می گنجد </a:t>
            </a:r>
            <a:r>
              <a:rPr lang="fa-IR" sz="2000" dirty="0" smtClean="0">
                <a:solidFill>
                  <a:schemeClr val="tx1"/>
                </a:solidFill>
                <a:latin typeface="Arial" charset="0"/>
                <a:cs typeface="B Zar" pitchFamily="2" charset="-78"/>
              </a:rPr>
              <a:t>، صرفنظر از بحث تاریخی آن ، </a:t>
            </a:r>
            <a:r>
              <a:rPr lang="fa-IR" sz="2000" dirty="0" smtClean="0">
                <a:solidFill>
                  <a:schemeClr val="tx1"/>
                </a:solidFill>
                <a:latin typeface="Arial" charset="0"/>
                <a:cs typeface="B Zar" pitchFamily="2" charset="-78"/>
              </a:rPr>
              <a:t>فقط گره متقارن است  و بر خلاف تصور و باورعموم مابقی آنچه گره نامیده می شود  </a:t>
            </a:r>
            <a:r>
              <a:rPr lang="fa-IR" sz="2000" dirty="0" smtClean="0">
                <a:solidFill>
                  <a:schemeClr val="tx1"/>
                </a:solidFill>
                <a:latin typeface="Arial" charset="0"/>
                <a:cs typeface="B Zar" pitchFamily="2" charset="-78"/>
              </a:rPr>
              <a:t>،گره </a:t>
            </a:r>
            <a:r>
              <a:rPr lang="fa-IR" sz="2000" dirty="0" smtClean="0">
                <a:solidFill>
                  <a:schemeClr val="tx1"/>
                </a:solidFill>
                <a:latin typeface="Arial" charset="0"/>
                <a:cs typeface="B Zar" pitchFamily="2" charset="-78"/>
              </a:rPr>
              <a:t>مستقل نبوده ، بلکه </a:t>
            </a:r>
            <a:r>
              <a:rPr lang="fa-IR" sz="2000" dirty="0" smtClean="0">
                <a:solidFill>
                  <a:schemeClr val="tx1"/>
                </a:solidFill>
                <a:latin typeface="Arial" charset="0"/>
                <a:cs typeface="B Zar" pitchFamily="2" charset="-78"/>
              </a:rPr>
              <a:t>ناقص یا تغییر </a:t>
            </a:r>
            <a:r>
              <a:rPr lang="fa-IR" sz="2000" dirty="0" smtClean="0">
                <a:solidFill>
                  <a:schemeClr val="tx1"/>
                </a:solidFill>
                <a:latin typeface="Arial" charset="0"/>
                <a:cs typeface="B Zar" pitchFamily="2" charset="-78"/>
              </a:rPr>
              <a:t>یافته </a:t>
            </a:r>
            <a:r>
              <a:rPr lang="fa-IR" sz="2000" dirty="0" smtClean="0">
                <a:solidFill>
                  <a:schemeClr val="tx1"/>
                </a:solidFill>
                <a:latin typeface="Arial" charset="0"/>
                <a:cs typeface="B Zar" pitchFamily="2" charset="-78"/>
              </a:rPr>
              <a:t>گره متقارن می </a:t>
            </a:r>
            <a:r>
              <a:rPr lang="fa-IR" sz="2000" dirty="0" smtClean="0">
                <a:solidFill>
                  <a:schemeClr val="tx1"/>
                </a:solidFill>
                <a:latin typeface="Arial" charset="0"/>
                <a:cs typeface="B Zar" pitchFamily="2" charset="-78"/>
              </a:rPr>
              <a:t>باشند ، لذا </a:t>
            </a:r>
            <a:r>
              <a:rPr lang="fa-IR" sz="2000" i="1" dirty="0" smtClean="0">
                <a:solidFill>
                  <a:srgbClr val="FF0000"/>
                </a:solidFill>
                <a:latin typeface="Arial" charset="0"/>
                <a:cs typeface="B Zar" pitchFamily="2" charset="-78"/>
              </a:rPr>
              <a:t>به عقیده</a:t>
            </a:r>
            <a:r>
              <a:rPr lang="fa-IR" sz="2000" dirty="0" smtClean="0">
                <a:solidFill>
                  <a:schemeClr val="tx1"/>
                </a:solidFill>
                <a:latin typeface="Arial" charset="0"/>
                <a:cs typeface="B Zar" pitchFamily="2" charset="-78"/>
              </a:rPr>
              <a:t> </a:t>
            </a:r>
            <a:r>
              <a:rPr lang="fa-IR" sz="2000" i="1" dirty="0" smtClean="0">
                <a:solidFill>
                  <a:srgbClr val="FF0000"/>
                </a:solidFill>
                <a:latin typeface="Arial" charset="0"/>
                <a:cs typeface="B Zar" pitchFamily="2" charset="-78"/>
              </a:rPr>
              <a:t>نگارنده گره بیش از یک نوع نیست </a:t>
            </a:r>
            <a:r>
              <a:rPr lang="fa-IR" sz="2000" dirty="0" smtClean="0">
                <a:solidFill>
                  <a:schemeClr val="tx1"/>
                </a:solidFill>
                <a:latin typeface="Arial" charset="0"/>
                <a:cs typeface="B Zar" pitchFamily="2" charset="-78"/>
              </a:rPr>
              <a:t>ومابقی با هر نام وکاربردی که داشته باشند در زیر مجموعه این گره جای دارند .</a:t>
            </a:r>
            <a:endParaRPr kumimoji="0" lang="ar-SA" sz="2000" b="0" i="0"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solidFill>
                <a:schemeClr val="accent1">
                  <a:lumMod val="75000"/>
                </a:schemeClr>
              </a:solidFill>
              <a:cs typeface="B Zar" pitchFamily="2" charset="-78"/>
            </a:endParaRPr>
          </a:p>
        </p:txBody>
      </p:sp>
      <p:sp>
        <p:nvSpPr>
          <p:cNvPr id="4" name="Rectangle 3"/>
          <p:cNvSpPr/>
          <p:nvPr/>
        </p:nvSpPr>
        <p:spPr>
          <a:xfrm>
            <a:off x="2286000" y="2644170"/>
            <a:ext cx="4572000" cy="2000548"/>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lvl="0" algn="ctr" rtl="1" fontAlgn="base">
              <a:spcBef>
                <a:spcPct val="0"/>
              </a:spcBef>
              <a:spcAft>
                <a:spcPct val="0"/>
              </a:spcAft>
            </a:pPr>
            <a:r>
              <a:rPr lang="fa-IR" sz="2400" b="1" dirty="0" smtClean="0">
                <a:solidFill>
                  <a:srgbClr val="0070C0"/>
                </a:solidFill>
                <a:latin typeface="Arial" charset="0"/>
                <a:cs typeface="B Zar" pitchFamily="2" charset="-78"/>
              </a:rPr>
              <a:t> 2 ـ عیب های عارضی</a:t>
            </a:r>
          </a:p>
          <a:p>
            <a:pPr lvl="0" algn="ctr" rtl="1" fontAlgn="base">
              <a:spcBef>
                <a:spcPct val="0"/>
              </a:spcBef>
              <a:spcAft>
                <a:spcPct val="0"/>
              </a:spcAft>
            </a:pPr>
            <a:endParaRPr lang="fa-IR" sz="2000" b="1" dirty="0" smtClean="0">
              <a:solidFill>
                <a:srgbClr val="0070C0"/>
              </a:solidFill>
              <a:latin typeface="Arial" charset="0"/>
              <a:cs typeface="B Zar" pitchFamily="2" charset="-78"/>
            </a:endParaRPr>
          </a:p>
          <a:p>
            <a:pPr lvl="0" algn="just" rtl="1" fontAlgn="base">
              <a:spcBef>
                <a:spcPct val="0"/>
              </a:spcBef>
              <a:spcAft>
                <a:spcPct val="0"/>
              </a:spcAft>
            </a:pPr>
            <a:r>
              <a:rPr lang="ar-SA" sz="2000" dirty="0" smtClean="0">
                <a:latin typeface="Arial" charset="0"/>
                <a:cs typeface="B Zar" pitchFamily="2" charset="-78"/>
              </a:rPr>
              <a:t>عيب </a:t>
            </a:r>
            <a:r>
              <a:rPr lang="fa-IR" sz="2000" dirty="0" smtClean="0">
                <a:latin typeface="Arial" charset="0"/>
                <a:cs typeface="B Zar" pitchFamily="2" charset="-78"/>
              </a:rPr>
              <a:t>های </a:t>
            </a:r>
            <a:r>
              <a:rPr lang="ar-SA" sz="2000" dirty="0" smtClean="0">
                <a:latin typeface="Arial" charset="0"/>
                <a:cs typeface="B Zar" pitchFamily="2" charset="-78"/>
              </a:rPr>
              <a:t>عارضي به آن دسته ازعيب</a:t>
            </a:r>
            <a:r>
              <a:rPr lang="fa-IR" sz="2000" dirty="0" smtClean="0">
                <a:latin typeface="Arial" charset="0"/>
                <a:cs typeface="B Zar" pitchFamily="2" charset="-78"/>
              </a:rPr>
              <a:t> </a:t>
            </a:r>
            <a:r>
              <a:rPr lang="ar-SA" sz="2000" dirty="0" smtClean="0">
                <a:latin typeface="Arial" charset="0"/>
                <a:cs typeface="B Zar" pitchFamily="2" charset="-78"/>
              </a:rPr>
              <a:t>هائي گفته مي شود كه بعد از اتمام مراحل توليد ؛ در مراحل </a:t>
            </a:r>
            <a:r>
              <a:rPr lang="fa-IR" sz="2000" dirty="0" smtClean="0">
                <a:latin typeface="Arial" charset="0"/>
                <a:cs typeface="B Zar" pitchFamily="2" charset="-78"/>
              </a:rPr>
              <a:t>فر آوری یا </a:t>
            </a:r>
            <a:r>
              <a:rPr lang="ar-SA" sz="2000" dirty="0" smtClean="0">
                <a:latin typeface="Arial" charset="0"/>
                <a:cs typeface="B Zar" pitchFamily="2" charset="-78"/>
              </a:rPr>
              <a:t>بهره وري از فرش به واسطه عوامل محيطي </a:t>
            </a:r>
            <a:r>
              <a:rPr lang="fa-IR" sz="2000" dirty="0" smtClean="0">
                <a:latin typeface="Arial" charset="0"/>
                <a:cs typeface="B Zar" pitchFamily="2" charset="-78"/>
              </a:rPr>
              <a:t>یا انسانی </a:t>
            </a:r>
            <a:r>
              <a:rPr lang="ar-SA" sz="2000" dirty="0" smtClean="0">
                <a:latin typeface="Arial" charset="0"/>
                <a:cs typeface="B Zar" pitchFamily="2" charset="-78"/>
              </a:rPr>
              <a:t>بر فرش عارض ميگردند</a:t>
            </a:r>
            <a:r>
              <a:rPr lang="en-US" sz="2000" dirty="0" smtClean="0">
                <a:latin typeface="Arial" charset="0"/>
                <a:cs typeface="B Zar" pitchFamily="2" charset="-78"/>
              </a:rPr>
              <a:t> . </a:t>
            </a:r>
          </a:p>
        </p:txBody>
      </p:sp>
    </p:spTree>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solidFill>
                <a:schemeClr val="accent1">
                  <a:lumMod val="75000"/>
                </a:schemeClr>
              </a:solidFill>
              <a:cs typeface="B Zar" pitchFamily="2" charset="-78"/>
            </a:endParaRPr>
          </a:p>
        </p:txBody>
      </p:sp>
      <p:pic>
        <p:nvPicPr>
          <p:cNvPr id="8" name="Picture 7" descr="pic 32..JPG"/>
          <p:cNvPicPr>
            <a:picLocks noChangeAspect="1"/>
          </p:cNvPicPr>
          <p:nvPr/>
        </p:nvPicPr>
        <p:blipFill>
          <a:blip r:embed="rId2"/>
          <a:stretch>
            <a:fillRect/>
          </a:stretch>
        </p:blipFill>
        <p:spPr>
          <a:xfrm rot="5400000">
            <a:off x="-438150" y="2114550"/>
            <a:ext cx="3733800" cy="2400300"/>
          </a:xfrm>
          <a:prstGeom prst="rect">
            <a:avLst/>
          </a:prstGeom>
          <a:ln>
            <a:noFill/>
          </a:ln>
          <a:effectLst>
            <a:softEdge rad="112500"/>
          </a:effectLst>
        </p:spPr>
      </p:pic>
      <p:sp>
        <p:nvSpPr>
          <p:cNvPr id="40961" name="Rectangle 1"/>
          <p:cNvSpPr>
            <a:spLocks noChangeArrowheads="1"/>
          </p:cNvSpPr>
          <p:nvPr/>
        </p:nvSpPr>
        <p:spPr bwMode="auto">
          <a:xfrm>
            <a:off x="2743200" y="1371600"/>
            <a:ext cx="3657600" cy="298543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cs typeface="B Zar" pitchFamily="2" charset="-78"/>
              </a:rPr>
              <a:t>سرویس و فرآوری</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cs typeface="B Zar" pitchFamily="2" charset="-78"/>
            </a:endParaRPr>
          </a:p>
          <a:p>
            <a:pPr lvl="0" algn="just" rtl="1" fontAlgn="base">
              <a:spcBef>
                <a:spcPct val="0"/>
              </a:spcBef>
              <a:spcAft>
                <a:spcPct val="0"/>
              </a:spcAft>
            </a:pPr>
            <a:r>
              <a:rPr lang="ar-SA" sz="2000" dirty="0" smtClean="0">
                <a:cs typeface="B Zar" pitchFamily="2" charset="-78"/>
              </a:rPr>
              <a:t>پرداخت زني ؛ شستشو ؛ رفوگري ؛ و گاهي داركشي مراحلي ازفرآوري فرش توليد شده هستند كه درمجموع سرويس ناميده مي شوند كه البته درصورت عدم مهارت لازم و دقت كافي درگذر ازهر كدام از اين مراحل عيوب خاصي سلامت فرش را تهديد مي كند كه ذيلا به شرح مجمل آنها خواهيم پرداخت. </a:t>
            </a:r>
            <a:endParaRPr kumimoji="0" lang="en-US" sz="2000" b="0" i="0" u="none" strike="noStrike" cap="none" normalizeH="0" baseline="0" dirty="0" smtClean="0">
              <a:ln>
                <a:noFill/>
              </a:ln>
              <a:solidFill>
                <a:schemeClr val="tx1"/>
              </a:solidFill>
              <a:effectLst/>
              <a:latin typeface="Arial" charset="0"/>
              <a:cs typeface="B Zar" pitchFamily="2" charset="-78"/>
            </a:endParaRPr>
          </a:p>
        </p:txBody>
      </p:sp>
      <p:pic>
        <p:nvPicPr>
          <p:cNvPr id="10" name="Content Placeholder 9" descr="pic .24..jpg"/>
          <p:cNvPicPr>
            <a:picLocks noGrp="1" noChangeAspect="1"/>
          </p:cNvPicPr>
          <p:nvPr>
            <p:ph idx="1"/>
          </p:nvPr>
        </p:nvPicPr>
        <p:blipFill>
          <a:blip r:embed="rId3"/>
          <a:stretch>
            <a:fillRect/>
          </a:stretch>
        </p:blipFill>
        <p:spPr>
          <a:xfrm>
            <a:off x="685800" y="4495800"/>
            <a:ext cx="3505200" cy="2205831"/>
          </a:xfrm>
          <a:prstGeom prst="rect">
            <a:avLst/>
          </a:prstGeom>
          <a:ln>
            <a:noFill/>
          </a:ln>
          <a:effectLst>
            <a:outerShdw blurRad="292100" dist="139700" dir="2700000" algn="tl" rotWithShape="0">
              <a:srgbClr val="333333">
                <a:alpha val="65000"/>
              </a:srgbClr>
            </a:outerShdw>
          </a:effectLst>
        </p:spPr>
      </p:pic>
      <p:pic>
        <p:nvPicPr>
          <p:cNvPr id="11" name="Picture 10" descr="pic ..26.jpg"/>
          <p:cNvPicPr>
            <a:picLocks noChangeAspect="1"/>
          </p:cNvPicPr>
          <p:nvPr/>
        </p:nvPicPr>
        <p:blipFill>
          <a:blip r:embed="rId4"/>
          <a:stretch>
            <a:fillRect/>
          </a:stretch>
        </p:blipFill>
        <p:spPr>
          <a:xfrm>
            <a:off x="6553200" y="1422619"/>
            <a:ext cx="2298700" cy="3606581"/>
          </a:xfrm>
          <a:prstGeom prst="rect">
            <a:avLst/>
          </a:prstGeom>
          <a:ln>
            <a:noFill/>
          </a:ln>
          <a:effectLst>
            <a:softEdge rad="112500"/>
          </a:effectLst>
        </p:spPr>
      </p:pic>
      <p:pic>
        <p:nvPicPr>
          <p:cNvPr id="5" name="Picture 4" descr="pic .22..jpg"/>
          <p:cNvPicPr>
            <a:picLocks noChangeAspect="1"/>
          </p:cNvPicPr>
          <p:nvPr/>
        </p:nvPicPr>
        <p:blipFill>
          <a:blip r:embed="rId5"/>
          <a:stretch>
            <a:fillRect/>
          </a:stretch>
        </p:blipFill>
        <p:spPr>
          <a:xfrm>
            <a:off x="4876800" y="4495800"/>
            <a:ext cx="3505200" cy="2209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 21..jpg"/>
          <p:cNvPicPr>
            <a:picLocks noGrp="1" noChangeAspect="1"/>
          </p:cNvPicPr>
          <p:nvPr>
            <p:ph idx="1"/>
          </p:nvPr>
        </p:nvPicPr>
        <p:blipFill>
          <a:blip r:embed="rId2">
            <a:lum bright="28000" contrast="-27000"/>
          </a:blip>
          <a:stretch>
            <a:fillRect/>
          </a:stretch>
        </p:blipFill>
        <p:spPr>
          <a:xfrm>
            <a:off x="1219200" y="1524000"/>
            <a:ext cx="6197600" cy="4648200"/>
          </a:xfrm>
          <a:prstGeom prst="rect">
            <a:avLst/>
          </a:prstGeom>
          <a:noFill/>
          <a:ln>
            <a:solidFill>
              <a:schemeClr val="accent1">
                <a:lumMod val="20000"/>
                <a:lumOff val="80000"/>
                <a:alpha val="77000"/>
              </a:schemeClr>
            </a:solidFill>
          </a:ln>
          <a:effectLst>
            <a:glow rad="228600">
              <a:schemeClr val="accent4">
                <a:satMod val="175000"/>
                <a:alpha val="40000"/>
              </a:schemeClr>
            </a:glow>
            <a:softEdge rad="635000"/>
          </a:effectLst>
        </p:spPr>
      </p:pic>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6145" name="Rectangle 1"/>
          <p:cNvSpPr>
            <a:spLocks noChangeArrowheads="1"/>
          </p:cNvSpPr>
          <p:nvPr/>
        </p:nvSpPr>
        <p:spPr bwMode="auto">
          <a:xfrm>
            <a:off x="228600" y="1382554"/>
            <a:ext cx="868680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الف ـ پرداخت</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پرداخت زني يكي ازمراحل با اهميت مرحله سرويس مي باشد كه نقش ويژه اي درزيبائي فرش و حفظ كيفيت آن  در بلند مدت ايفا مي نمايد ؛ لذا اين مرحله بايد توسط افراد خبره و آگاه انجام پذيرد ؛ چرا كه عدم مراقبتهاي لازم فني در اين زمينه عيوب جبران ناپذيري را به شرح زير باعث خواهد شد :</a:t>
            </a:r>
            <a:endPar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endParaRPr>
          </a:p>
          <a:p>
            <a:pPr algn="just" rtl="1"/>
            <a:r>
              <a:rPr kumimoji="0" lang="fa-IR" b="1" i="0" u="none" strike="noStrike" cap="none" normalizeH="0" baseline="0" dirty="0" smtClean="0">
                <a:ln>
                  <a:noFill/>
                </a:ln>
                <a:solidFill>
                  <a:srgbClr val="0070C0"/>
                </a:solidFill>
                <a:effectLst/>
                <a:latin typeface="Arial" charset="0"/>
                <a:ea typeface="Times New Roman" pitchFamily="18" charset="0"/>
                <a:cs typeface="B Zar" pitchFamily="2" charset="-78"/>
              </a:rPr>
              <a:t>دم قیچی</a:t>
            </a:r>
            <a:r>
              <a:rPr kumimoji="0" lang="fa-IR" b="0" i="0" u="none" strike="noStrike" cap="none" normalizeH="0" baseline="0" dirty="0" smtClean="0">
                <a:ln>
                  <a:noFill/>
                </a:ln>
                <a:solidFill>
                  <a:srgbClr val="0070C0"/>
                </a:solidFill>
                <a:effectLst/>
                <a:latin typeface="Arial" charset="0"/>
                <a:ea typeface="Times New Roman" pitchFamily="18" charset="0"/>
                <a:cs typeface="B Zar" pitchFamily="2" charset="-78"/>
              </a:rPr>
              <a:t>( به فتح دال </a:t>
            </a:r>
            <a:r>
              <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rPr>
              <a:t>) : </a:t>
            </a:r>
            <a:r>
              <a:rPr lang="ar-SA" dirty="0" smtClean="0">
                <a:cs typeface="B Zar" pitchFamily="2" charset="-78"/>
              </a:rPr>
              <a:t>پرداخت ابتدائي فرش كه معمولا پس ازبافت هرچند سانتي مترازفرش برروي دستگاه با هدف تميزكاري وروئيت قسمت بافته شده انجام ميپذيرد ؛ </a:t>
            </a:r>
            <a:r>
              <a:rPr lang="fa-IR" dirty="0" smtClean="0">
                <a:cs typeface="B Zar" pitchFamily="2" charset="-78"/>
              </a:rPr>
              <a:t>اگر</a:t>
            </a:r>
            <a:r>
              <a:rPr lang="ar-SA" dirty="0" smtClean="0">
                <a:cs typeface="B Zar" pitchFamily="2" charset="-78"/>
              </a:rPr>
              <a:t>توسط فرد غيرخبره و بدون مراعات نكات فني ودقت لازم باشد؛ </a:t>
            </a:r>
            <a:r>
              <a:rPr lang="fa-IR" dirty="0" smtClean="0">
                <a:cs typeface="B Zar" pitchFamily="2" charset="-78"/>
              </a:rPr>
              <a:t>اس</a:t>
            </a:r>
            <a:r>
              <a:rPr lang="ar-SA" dirty="0" smtClean="0">
                <a:cs typeface="B Zar" pitchFamily="2" charset="-78"/>
              </a:rPr>
              <a:t>تفاده نا صحيح از قيچي ؛ يا حتي گاهي وجودعيب در قيچي پرداخت ويا عدم تناسب قيچي با فرش مورد نظر؛ موجب </a:t>
            </a:r>
            <a:r>
              <a:rPr lang="ar-SA" dirty="0" smtClean="0">
                <a:solidFill>
                  <a:srgbClr val="008000"/>
                </a:solidFill>
                <a:cs typeface="B Zar" pitchFamily="2" charset="-78"/>
              </a:rPr>
              <a:t>چينش بيش از حدلازم پشم </a:t>
            </a:r>
            <a:r>
              <a:rPr lang="ar-SA" dirty="0" smtClean="0">
                <a:cs typeface="B Zar" pitchFamily="2" charset="-78"/>
              </a:rPr>
              <a:t>درنقاطي از فرش </a:t>
            </a:r>
            <a:r>
              <a:rPr lang="fa-IR" dirty="0" smtClean="0">
                <a:cs typeface="B Zar" pitchFamily="2" charset="-78"/>
              </a:rPr>
              <a:t>گردیده و موجب </a:t>
            </a:r>
            <a:r>
              <a:rPr lang="ar-SA" dirty="0" smtClean="0">
                <a:cs typeface="B Zar" pitchFamily="2" charset="-78"/>
              </a:rPr>
              <a:t>بروز عيب </a:t>
            </a:r>
            <a:r>
              <a:rPr lang="fa-IR" dirty="0" smtClean="0">
                <a:cs typeface="B Zar" pitchFamily="2" charset="-78"/>
              </a:rPr>
              <a:t>دم قیچی می شود .</a:t>
            </a:r>
            <a:r>
              <a:rPr lang="ar-SA" dirty="0" smtClean="0">
                <a:cs typeface="B Zar" pitchFamily="2" charset="-78"/>
              </a:rPr>
              <a:t>البته معمولا اين عيب پس ازاتمام مرحله بافت و بعد از پرداخت زني فرش ؛ </a:t>
            </a:r>
            <a:r>
              <a:rPr lang="fa-IR" dirty="0" smtClean="0">
                <a:cs typeface="B Zar" pitchFamily="2" charset="-78"/>
              </a:rPr>
              <a:t>بصورت گودی هایی عرضی در خواب فرش </a:t>
            </a:r>
            <a:r>
              <a:rPr lang="ar-SA" dirty="0" smtClean="0">
                <a:cs typeface="B Zar" pitchFamily="2" charset="-78"/>
              </a:rPr>
              <a:t>بطور كامل محسوس وآشكارمي گردد .</a:t>
            </a:r>
            <a:endParaRPr lang="fa-IR" dirty="0" smtClean="0">
              <a:cs typeface="B Zar" pitchFamily="2" charset="-78"/>
            </a:endParaRPr>
          </a:p>
          <a:p>
            <a:pPr algn="just" rtl="1"/>
            <a:r>
              <a:rPr lang="fa-IR" b="1" dirty="0" smtClean="0">
                <a:solidFill>
                  <a:srgbClr val="0070C0"/>
                </a:solidFill>
                <a:cs typeface="B Zar" pitchFamily="2" charset="-78"/>
              </a:rPr>
              <a:t>ته افتادگی </a:t>
            </a:r>
            <a:r>
              <a:rPr lang="fa-IR" dirty="0" smtClean="0">
                <a:cs typeface="B Zar" pitchFamily="2" charset="-78"/>
              </a:rPr>
              <a:t>: </a:t>
            </a:r>
            <a:r>
              <a:rPr lang="ar-SA" dirty="0" smtClean="0">
                <a:cs typeface="B Zar" pitchFamily="2" charset="-78"/>
              </a:rPr>
              <a:t>ته افتادگي كه گاهي درعرف ازآن به ته خواب يا نازكي هم تعبيرمي شود ؛ يكي ديگرازعي</a:t>
            </a:r>
            <a:r>
              <a:rPr lang="fa-IR" dirty="0" smtClean="0">
                <a:cs typeface="B Zar" pitchFamily="2" charset="-78"/>
              </a:rPr>
              <a:t>ب های</a:t>
            </a:r>
            <a:r>
              <a:rPr lang="ar-SA" dirty="0" smtClean="0">
                <a:cs typeface="B Zar" pitchFamily="2" charset="-78"/>
              </a:rPr>
              <a:t>ي است كه بواسطه چينش بيش از حد قسمتهائي از پشم فرش ؛ ممكن است درمرحله پرداخت زني ؛ اعم از دستي و يا ماشيني عارض گردد كه البته اين عيب امروزه به جهت پرداخت زني ماشيني ؛ در صورت عدم تجربه كافي و يا بي دقتي بيشتراحتمال بروزدارد .</a:t>
            </a:r>
            <a:endParaRPr lang="en-US" dirty="0" smtClean="0">
              <a:cs typeface="B Zar" pitchFamily="2" charset="-78"/>
            </a:endParaRPr>
          </a:p>
          <a:p>
            <a:pPr algn="just" rtl="1"/>
            <a:r>
              <a:rPr lang="ar-SA" dirty="0" smtClean="0">
                <a:solidFill>
                  <a:srgbClr val="FF0000"/>
                </a:solidFill>
                <a:cs typeface="B Zar" pitchFamily="2" charset="-78"/>
              </a:rPr>
              <a:t>نكته</a:t>
            </a:r>
            <a:r>
              <a:rPr lang="ar-SA" dirty="0" smtClean="0">
                <a:cs typeface="B Zar" pitchFamily="2" charset="-78"/>
              </a:rPr>
              <a:t> : </a:t>
            </a:r>
            <a:r>
              <a:rPr lang="ar-SA" i="1" dirty="0" smtClean="0">
                <a:cs typeface="B Zar" pitchFamily="2" charset="-78"/>
              </a:rPr>
              <a:t>اصطلاح ته خواب گاه در مورد فرشهائي كه تمام يا قسمتهائي از آنها براثراستعمال سائيده شده باشد نيز بكار مي رود</a:t>
            </a:r>
            <a:r>
              <a:rPr lang="ar-SA" dirty="0" smtClean="0">
                <a:cs typeface="B Zar" pitchFamily="2" charset="-78"/>
              </a:rPr>
              <a:t>.</a:t>
            </a:r>
            <a:endParaRPr lang="fa-IR" dirty="0" smtClean="0">
              <a:cs typeface="B Zar" pitchFamily="2" charset="-78"/>
            </a:endParaRPr>
          </a:p>
          <a:p>
            <a:pPr algn="just" rtl="1"/>
            <a:r>
              <a:rPr lang="fa-IR" b="1" dirty="0" smtClean="0">
                <a:solidFill>
                  <a:srgbClr val="0070C0"/>
                </a:solidFill>
                <a:cs typeface="B Zar" pitchFamily="2" charset="-78"/>
              </a:rPr>
              <a:t>بریده گی </a:t>
            </a:r>
            <a:r>
              <a:rPr lang="fa-IR" dirty="0" smtClean="0">
                <a:cs typeface="B Zar" pitchFamily="2" charset="-78"/>
              </a:rPr>
              <a:t>: </a:t>
            </a:r>
            <a:r>
              <a:rPr lang="ar-SA" dirty="0" smtClean="0">
                <a:cs typeface="B Zar" pitchFamily="2" charset="-78"/>
              </a:rPr>
              <a:t>ايجاد بريد</a:t>
            </a:r>
            <a:r>
              <a:rPr lang="fa-IR" dirty="0" smtClean="0">
                <a:cs typeface="B Zar" pitchFamily="2" charset="-78"/>
              </a:rPr>
              <a:t>ه </a:t>
            </a:r>
            <a:r>
              <a:rPr lang="ar-SA" dirty="0" smtClean="0">
                <a:cs typeface="B Zar" pitchFamily="2" charset="-78"/>
              </a:rPr>
              <a:t>گي درمرحله پرداخت زني فرش از جمله عي</a:t>
            </a:r>
            <a:r>
              <a:rPr lang="fa-IR" dirty="0" smtClean="0">
                <a:cs typeface="B Zar" pitchFamily="2" charset="-78"/>
              </a:rPr>
              <a:t>ب ها </a:t>
            </a:r>
            <a:r>
              <a:rPr lang="ar-SA" dirty="0" smtClean="0">
                <a:cs typeface="B Zar" pitchFamily="2" charset="-78"/>
              </a:rPr>
              <a:t>بي است كه امروزه به جهت استفاده ازماشينهاي پرداخت زني نيمه اتوماتيك بيش از زمان گذشته مشاهده مي شود ؛ اين عيب بيشتر در بالاو پائين ويا كناره هاي فرش </a:t>
            </a:r>
            <a:r>
              <a:rPr lang="fa-IR" dirty="0" smtClean="0">
                <a:cs typeface="B Zar" pitchFamily="2" charset="-78"/>
              </a:rPr>
              <a:t>یا محل تاخوردگی های فرش بر روی میز کار پرداخت ، </a:t>
            </a:r>
            <a:r>
              <a:rPr lang="ar-SA" dirty="0" smtClean="0">
                <a:cs typeface="B Zar" pitchFamily="2" charset="-78"/>
              </a:rPr>
              <a:t>امكان بروز دارد كه به جهت عدم مهارت كافي وتجربه لازم پرداخت </a:t>
            </a:r>
            <a:r>
              <a:rPr lang="fa-IR" dirty="0" smtClean="0">
                <a:cs typeface="B Zar" pitchFamily="2" charset="-78"/>
              </a:rPr>
              <a:t>گر</a:t>
            </a:r>
            <a:r>
              <a:rPr lang="ar-SA" dirty="0" smtClean="0">
                <a:cs typeface="B Zar" pitchFamily="2" charset="-78"/>
              </a:rPr>
              <a:t> ؛ بواسطه گير نمودن تيغ دستگاه در قسمتي از فرش پديد مي آيد .</a:t>
            </a:r>
            <a:endParaRPr lang="fa-IR" dirty="0" smtClean="0">
              <a:cs typeface="B Zar" pitchFamily="2" charset="-78"/>
            </a:endParaRPr>
          </a:p>
          <a:p>
            <a:pPr algn="just" rtl="1"/>
            <a:r>
              <a:rPr kumimoji="0" lang="fa-IR" sz="1800" b="0" i="0" u="none" strike="noStrike" cap="none" normalizeH="0" baseline="0" dirty="0" smtClean="0">
                <a:ln>
                  <a:noFill/>
                </a:ln>
                <a:solidFill>
                  <a:srgbClr val="FF0000"/>
                </a:solidFill>
                <a:effectLst/>
                <a:latin typeface="Arial" charset="0"/>
                <a:cs typeface="B Zar" pitchFamily="2" charset="-78"/>
              </a:rPr>
              <a:t>دقت</a:t>
            </a:r>
            <a:r>
              <a:rPr kumimoji="0" lang="fa-IR" sz="1800" b="0" i="0" u="none" strike="noStrike" cap="none" normalizeH="0" baseline="0" dirty="0" smtClean="0">
                <a:ln>
                  <a:noFill/>
                </a:ln>
                <a:solidFill>
                  <a:schemeClr val="tx1"/>
                </a:solidFill>
                <a:effectLst/>
                <a:latin typeface="Arial" charset="0"/>
                <a:cs typeface="B Zar" pitchFamily="2" charset="-78"/>
              </a:rPr>
              <a:t> : ا</a:t>
            </a:r>
            <a:r>
              <a:rPr kumimoji="0" lang="fa-IR" sz="1800" b="0" i="1" strike="noStrike" cap="none" normalizeH="0" baseline="0" dirty="0" smtClean="0">
                <a:ln>
                  <a:noFill/>
                </a:ln>
                <a:solidFill>
                  <a:schemeClr val="tx1"/>
                </a:solidFill>
                <a:effectLst/>
                <a:latin typeface="Arial" charset="0"/>
                <a:cs typeface="B Zar" pitchFamily="2" charset="-78"/>
              </a:rPr>
              <a:t>ین عیوب چنانچه مختصر و محدود باشند توسط افراد خبره وماهر قابل رفع  و در غیر اینصورت غیر قابل رفع می باشند.</a:t>
            </a:r>
            <a:endParaRPr kumimoji="0" lang="ar-SA" sz="1800" b="0" i="1"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4" name="Content Placeholder 3" descr="pic .22..jpg"/>
          <p:cNvPicPr>
            <a:picLocks noGrp="1" noChangeAspect="1"/>
          </p:cNvPicPr>
          <p:nvPr>
            <p:ph idx="1"/>
          </p:nvPr>
        </p:nvPicPr>
        <p:blipFill>
          <a:blip r:embed="rId2">
            <a:lum bright="35000" contrast="-33000"/>
          </a:blip>
          <a:stretch>
            <a:fillRect/>
          </a:stretch>
        </p:blipFill>
        <p:spPr>
          <a:xfrm>
            <a:off x="1905000" y="1828800"/>
            <a:ext cx="5643033" cy="4232275"/>
          </a:xfrm>
          <a:prstGeom prst="rect">
            <a:avLst/>
          </a:prstGeom>
          <a:ln>
            <a:solidFill>
              <a:schemeClr val="accent1">
                <a:lumMod val="20000"/>
                <a:lumOff val="80000"/>
              </a:schemeClr>
            </a:solidFill>
          </a:ln>
          <a:effectLst>
            <a:glow rad="228600">
              <a:schemeClr val="accent5">
                <a:satMod val="175000"/>
                <a:alpha val="40000"/>
              </a:schemeClr>
            </a:glow>
            <a:outerShdw blurRad="139700" sx="92000" sy="92000" algn="tl" rotWithShape="0">
              <a:srgbClr val="333333">
                <a:alpha val="22000"/>
              </a:srgbClr>
            </a:outerShdw>
            <a:softEdge rad="317500"/>
          </a:effectLst>
        </p:spPr>
      </p:pic>
      <p:sp>
        <p:nvSpPr>
          <p:cNvPr id="5121" name="Rectangle 1"/>
          <p:cNvSpPr>
            <a:spLocks noChangeArrowheads="1"/>
          </p:cNvSpPr>
          <p:nvPr/>
        </p:nvSpPr>
        <p:spPr bwMode="auto">
          <a:xfrm>
            <a:off x="304800" y="1276826"/>
            <a:ext cx="85344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ب ـ شستشو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مرحله شستشواز مراحل حساس آماده </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سازي</a:t>
            </a:r>
            <a:r>
              <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rPr>
              <a:t> یا نگهداری</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فرش </a:t>
            </a:r>
            <a:r>
              <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rPr>
              <a:t>است</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 كه در صورت عدم دقت لازم ومراعات نكردن مسائل فني ونكات ظريف تجربي دراين مرحله ؛ چه بسا عيب</a:t>
            </a:r>
            <a:r>
              <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rPr>
              <a:t> های</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ي </a:t>
            </a:r>
            <a:r>
              <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rPr>
              <a:t>همچون موارد</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 زير بر فرش تحميل  خواهد شد كه بعضاهرگز قابل جبران نخواهد بود</a:t>
            </a:r>
            <a:r>
              <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a:t>
            </a:r>
            <a:endParaRPr kumimoji="0" lang="fa-IR" b="0" i="0" u="none" strike="noStrike" cap="none" normalizeH="0" baseline="0" dirty="0" smtClean="0">
              <a:ln>
                <a:noFill/>
              </a:ln>
              <a:solidFill>
                <a:schemeClr val="tx1"/>
              </a:solidFill>
              <a:effectLst/>
              <a:latin typeface="Arial" charset="0"/>
              <a:ea typeface="Times New Roman" pitchFamily="18" charset="0"/>
              <a:cs typeface="B Zar" pitchFamily="2" charset="-78"/>
            </a:endParaRPr>
          </a:p>
          <a:p>
            <a:pPr algn="justLow" rtl="1" fontAlgn="base">
              <a:spcBef>
                <a:spcPct val="0"/>
              </a:spcBef>
              <a:spcAft>
                <a:spcPct val="0"/>
              </a:spcAft>
            </a:pPr>
            <a:r>
              <a:rPr lang="fa-IR" b="1" dirty="0" smtClean="0">
                <a:solidFill>
                  <a:srgbClr val="0070C0"/>
                </a:solidFill>
                <a:cs typeface="B Zar" pitchFamily="2" charset="-78"/>
              </a:rPr>
              <a:t>مواد شیمیائی</a:t>
            </a:r>
            <a:r>
              <a:rPr lang="fa-IR" dirty="0" smtClean="0">
                <a:solidFill>
                  <a:srgbClr val="0070C0"/>
                </a:solidFill>
                <a:cs typeface="B Zar" pitchFamily="2" charset="-78"/>
              </a:rPr>
              <a:t> : </a:t>
            </a:r>
            <a:r>
              <a:rPr lang="ar-SA" dirty="0" smtClean="0">
                <a:cs typeface="B Zar" pitchFamily="2" charset="-78"/>
              </a:rPr>
              <a:t>بكار گيري مواد شيميائي غير استاندارد و غير متناسب با فرش ؛ علاوه بر نتايج نامطلوب ؛ به فرش صدمات  جبران</a:t>
            </a:r>
            <a:r>
              <a:rPr lang="fa-IR" dirty="0" smtClean="0">
                <a:cs typeface="B Zar" pitchFamily="2" charset="-78"/>
              </a:rPr>
              <a:t> ناپذیری وارد می نماید لذ</a:t>
            </a:r>
            <a:r>
              <a:rPr lang="ar-SA" dirty="0" smtClean="0">
                <a:cs typeface="B Zar" pitchFamily="2" charset="-78"/>
              </a:rPr>
              <a:t>ا بايد در اين مرحله با بهره گيري از دانش و تجربه افراد خبره و آشنا </a:t>
            </a:r>
            <a:r>
              <a:rPr lang="fa-IR" dirty="0" smtClean="0">
                <a:cs typeface="B Zar" pitchFamily="2" charset="-78"/>
              </a:rPr>
              <a:t>ی </a:t>
            </a:r>
            <a:r>
              <a:rPr lang="ar-SA" dirty="0" smtClean="0">
                <a:cs typeface="B Zar" pitchFamily="2" charset="-78"/>
              </a:rPr>
              <a:t>به كار</a:t>
            </a:r>
            <a:r>
              <a:rPr lang="fa-IR" dirty="0" smtClean="0">
                <a:cs typeface="B Zar" pitchFamily="2" charset="-78"/>
              </a:rPr>
              <a:t>، </a:t>
            </a:r>
            <a:r>
              <a:rPr lang="ar-SA" dirty="0" smtClean="0">
                <a:cs typeface="B Zar" pitchFamily="2" charset="-78"/>
              </a:rPr>
              <a:t>ازصدمات و عيوب ممكنه حدالامكان جلوگيري نمود .   </a:t>
            </a:r>
            <a:endParaRPr lang="fa-IR" dirty="0" smtClean="0">
              <a:cs typeface="B Zar" pitchFamily="2" charset="-78"/>
            </a:endParaRPr>
          </a:p>
          <a:p>
            <a:pPr algn="just" rtl="1"/>
            <a:r>
              <a:rPr lang="fa-IR" b="1" dirty="0" smtClean="0">
                <a:solidFill>
                  <a:srgbClr val="0070C0"/>
                </a:solidFill>
                <a:cs typeface="B Zar" pitchFamily="2" charset="-78"/>
              </a:rPr>
              <a:t>رنگ دواندگی : </a:t>
            </a:r>
            <a:r>
              <a:rPr lang="ar-SA" dirty="0" smtClean="0">
                <a:cs typeface="B Zar" pitchFamily="2" charset="-78"/>
              </a:rPr>
              <a:t>اين عيب از جمله عيوب عارضي در مرحله شستشو و يا هنگاميست كه بواسطه عدم دقت و مراقبت لازم فرش در تماس مستقيم يا غير مستقيم با آب قرار داشته باشد ؛ البته چنانچه مواد و مصالح بكار رفته در فرش از نوع نامرغوب باشد اين عيب بارزتر خواهد بود ؛ خصوصا آنكه در مرحله رنگرزي رعايت نكات فني نشده باشد . و بر عكس در صورت برخورداري </a:t>
            </a:r>
            <a:r>
              <a:rPr lang="fa-IR" dirty="0" smtClean="0">
                <a:cs typeface="B Zar" pitchFamily="2" charset="-78"/>
              </a:rPr>
              <a:t>فرش از</a:t>
            </a:r>
            <a:r>
              <a:rPr lang="ar-SA" dirty="0" smtClean="0">
                <a:cs typeface="B Zar" pitchFamily="2" charset="-78"/>
              </a:rPr>
              <a:t>مواد اوليه مناسب و استانداردهاي لازم ؛ اين عيب به حداقل رسيده و چه بسا هرگز پيش نخواهد آمد .</a:t>
            </a:r>
            <a:endParaRPr lang="fa-IR" dirty="0" smtClean="0">
              <a:cs typeface="B Zar" pitchFamily="2" charset="-78"/>
            </a:endParaRPr>
          </a:p>
          <a:p>
            <a:pPr algn="just" rtl="1"/>
            <a:r>
              <a:rPr lang="fa-IR" b="1" dirty="0" smtClean="0">
                <a:solidFill>
                  <a:srgbClr val="0070C0"/>
                </a:solidFill>
                <a:cs typeface="B Zar" pitchFamily="2" charset="-78"/>
              </a:rPr>
              <a:t>سوختن : </a:t>
            </a:r>
            <a:r>
              <a:rPr lang="fa-IR" dirty="0" smtClean="0">
                <a:cs typeface="B Zar" pitchFamily="2" charset="-78"/>
              </a:rPr>
              <a:t>گاهی </a:t>
            </a:r>
            <a:r>
              <a:rPr lang="ar-SA" dirty="0" smtClean="0">
                <a:cs typeface="B Zar" pitchFamily="2" charset="-78"/>
              </a:rPr>
              <a:t>بدليل استفاده نا بجا و ناصحيح از مواد اسيدي هنگام شستشو؛ فرش حالت اوليه پشم و رنگ را بطور فاحشي از دست</a:t>
            </a:r>
            <a:r>
              <a:rPr lang="fa-IR" dirty="0" smtClean="0">
                <a:cs typeface="B Zar" pitchFamily="2" charset="-78"/>
              </a:rPr>
              <a:t> می دهد </a:t>
            </a:r>
            <a:r>
              <a:rPr lang="ar-SA" dirty="0" smtClean="0">
                <a:cs typeface="B Zar" pitchFamily="2" charset="-78"/>
              </a:rPr>
              <a:t>؛ به اين </a:t>
            </a:r>
            <a:r>
              <a:rPr lang="fa-IR" dirty="0" smtClean="0">
                <a:cs typeface="B Zar" pitchFamily="2" charset="-78"/>
              </a:rPr>
              <a:t>حالت</a:t>
            </a:r>
            <a:r>
              <a:rPr lang="ar-SA" dirty="0" smtClean="0">
                <a:cs typeface="B Zar" pitchFamily="2" charset="-78"/>
              </a:rPr>
              <a:t> اصطلاحا سوختن گفته مي شود كه از عيبهاي غير قابل جبران مي باشد.</a:t>
            </a:r>
            <a:endParaRPr lang="fa-IR" dirty="0" smtClean="0">
              <a:cs typeface="B Zar" pitchFamily="2" charset="-78"/>
            </a:endParaRPr>
          </a:p>
          <a:p>
            <a:pPr algn="just" rtl="1"/>
            <a:r>
              <a:rPr lang="fa-IR" b="1" dirty="0" smtClean="0">
                <a:solidFill>
                  <a:srgbClr val="0070C0"/>
                </a:solidFill>
                <a:cs typeface="B Zar" pitchFamily="2" charset="-78"/>
              </a:rPr>
              <a:t>برگشت خواب : </a:t>
            </a:r>
            <a:r>
              <a:rPr lang="ar-SA" dirty="0" smtClean="0">
                <a:cs typeface="B Zar" pitchFamily="2" charset="-78"/>
              </a:rPr>
              <a:t>اين واژه را شايد نتوان به عيب تعبير نمود اما چون بر خلاف عرف فرش است ما در اينجا آنرا جزو عيوب بر مي شماريم ؛ معمولا اين امر در مرحله شستشو و بر اثر بي دقتي و يا عدم تجربه لازم به جهت پارو  و يا برس كشيدن بر عكس خواب فرش ؛ ايجاد مي شود و موارد موضعي آن ممكن است بر اثر تا زدن و يا بسته بندي نا مناسب فرش نيز ايجاد گردد .</a:t>
            </a:r>
            <a:endParaRPr lang="en-US" dirty="0" smtClean="0">
              <a:cs typeface="B Zar" pitchFamily="2" charset="-78"/>
            </a:endParaRPr>
          </a:p>
          <a:p>
            <a:pPr algn="just" rtl="1"/>
            <a:r>
              <a:rPr lang="ar-SA" dirty="0" smtClean="0">
                <a:solidFill>
                  <a:srgbClr val="C00000"/>
                </a:solidFill>
                <a:cs typeface="B Zar" pitchFamily="2" charset="-78"/>
              </a:rPr>
              <a:t>نكته</a:t>
            </a:r>
            <a:r>
              <a:rPr lang="ar-SA" dirty="0" smtClean="0">
                <a:cs typeface="B Zar" pitchFamily="2" charset="-78"/>
              </a:rPr>
              <a:t> : </a:t>
            </a:r>
            <a:r>
              <a:rPr lang="ar-SA" i="1" dirty="0" smtClean="0">
                <a:cs typeface="B Zar" pitchFamily="2" charset="-78"/>
              </a:rPr>
              <a:t>امروزه در موارد بسياري مشاهده مي شود كه به جهت روئيت ابريشمهاي موجود در فرشهائي كه طرح يك طرفه دارند ؛ خواب فرش در جهت خلاف معمول برگشت داده مي شود كه مسلما اين امر در دراز مدت تاثير سوء بر فرش  خواهد داشت </a:t>
            </a:r>
            <a:r>
              <a:rPr lang="ar-SA" i="1" dirty="0" smtClean="0">
                <a:cs typeface="B Zar" pitchFamily="2" charset="-78"/>
              </a:rPr>
              <a:t>.</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4097" name="Rectangle 1"/>
          <p:cNvSpPr>
            <a:spLocks noChangeArrowheads="1"/>
          </p:cNvSpPr>
          <p:nvPr/>
        </p:nvSpPr>
        <p:spPr bwMode="auto">
          <a:xfrm>
            <a:off x="3429000" y="1389757"/>
            <a:ext cx="5562600" cy="510909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70C0"/>
                </a:solidFill>
                <a:effectLst/>
                <a:latin typeface="Arial" charset="0"/>
                <a:ea typeface="Times New Roman" pitchFamily="18" charset="0"/>
                <a:cs typeface="B Zar" pitchFamily="2" charset="-78"/>
              </a:rPr>
              <a:t>پ ـ دارکشی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دار كشي يكي ديگراز مراحل فرآوري فرش بعد از مرحله شستشو ميباشد كه اين مرحله نيز بايد با دقت لازم و مراقبتهاي ويژه انجام گيرد چرا كه در اين مرحله نيز شايد عيوبي بر فرش عارض گردد كه در كيفيت و ماندگاري فرش در طولاني مدت اثرات نا مطلوبي داشته باشد ؛ ذيلا به چند مورد از اين موارد اشاره ميشود .</a:t>
            </a:r>
            <a:endParaRPr kumimoji="0" lang="en-US"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b="0"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b="0" i="0" u="none" strike="noStrike" cap="none" normalizeH="0" baseline="0" dirty="0" smtClean="0">
                <a:ln>
                  <a:noFill/>
                </a:ln>
                <a:solidFill>
                  <a:schemeClr val="tx1"/>
                </a:solidFill>
                <a:effectLst/>
                <a:latin typeface="Arial" charset="0"/>
                <a:ea typeface="Times New Roman" pitchFamily="18" charset="0"/>
                <a:cs typeface="B Zar" pitchFamily="2" charset="-78"/>
              </a:rPr>
              <a:t> : </a:t>
            </a:r>
            <a:r>
              <a:rPr kumimoji="0" lang="ar-SA" b="0" i="1" u="none" strike="noStrike" cap="none" normalizeH="0" baseline="0" dirty="0" smtClean="0">
                <a:ln>
                  <a:noFill/>
                </a:ln>
                <a:solidFill>
                  <a:schemeClr val="tx1"/>
                </a:solidFill>
                <a:effectLst/>
                <a:latin typeface="Arial" charset="0"/>
                <a:ea typeface="Times New Roman" pitchFamily="18" charset="0"/>
                <a:cs typeface="B Zar" pitchFamily="2" charset="-78"/>
              </a:rPr>
              <a:t>گاهي براي رفع </a:t>
            </a:r>
            <a:r>
              <a:rPr kumimoji="0" lang="ar-SA" b="0" i="1" u="none" strike="noStrike" cap="none" normalizeH="0" baseline="0" dirty="0" smtClean="0">
                <a:ln>
                  <a:noFill/>
                </a:ln>
                <a:solidFill>
                  <a:schemeClr val="tx1"/>
                </a:solidFill>
                <a:effectLst/>
                <a:latin typeface="Arial" charset="0"/>
                <a:ea typeface="Times New Roman" pitchFamily="18" charset="0"/>
                <a:cs typeface="B Zar" pitchFamily="2" charset="-78"/>
              </a:rPr>
              <a:t>كجي</a:t>
            </a:r>
            <a:r>
              <a:rPr kumimoji="0" lang="fa-IR" b="0" i="1" u="none" strike="noStrike" cap="none" normalizeH="0" baseline="0" dirty="0" smtClean="0">
                <a:ln>
                  <a:noFill/>
                </a:ln>
                <a:solidFill>
                  <a:schemeClr val="tx1"/>
                </a:solidFill>
                <a:effectLst/>
                <a:latin typeface="Arial" charset="0"/>
                <a:ea typeface="Times New Roman" pitchFamily="18" charset="0"/>
                <a:cs typeface="B Zar" pitchFamily="2" charset="-78"/>
              </a:rPr>
              <a:t> </a:t>
            </a:r>
            <a:r>
              <a:rPr kumimoji="0" lang="ar-SA" b="0" i="1" u="none" strike="noStrike" cap="none" normalizeH="0" baseline="0" dirty="0" smtClean="0">
                <a:ln>
                  <a:noFill/>
                </a:ln>
                <a:solidFill>
                  <a:schemeClr val="tx1"/>
                </a:solidFill>
                <a:effectLst/>
                <a:latin typeface="Arial" charset="0"/>
                <a:ea typeface="Times New Roman" pitchFamily="18" charset="0"/>
                <a:cs typeface="B Zar" pitchFamily="2" charset="-78"/>
              </a:rPr>
              <a:t>هاي </a:t>
            </a:r>
            <a:r>
              <a:rPr kumimoji="0" lang="ar-SA" b="0" i="1" u="none" strike="noStrike" cap="none" normalizeH="0" baseline="0" dirty="0" smtClean="0">
                <a:ln>
                  <a:noFill/>
                </a:ln>
                <a:solidFill>
                  <a:schemeClr val="tx1"/>
                </a:solidFill>
                <a:effectLst/>
                <a:latin typeface="Arial" charset="0"/>
                <a:ea typeface="Times New Roman" pitchFamily="18" charset="0"/>
                <a:cs typeface="B Zar" pitchFamily="2" charset="-78"/>
              </a:rPr>
              <a:t>فرش ؛ داركشي قبل از شستشو انجام مي پذيرد تا فرش بهنگام فروش سالم بنظر آيد ؛ مسلما اين امر از نظر اخلاقي عمل شايسته اي نيست </a:t>
            </a:r>
            <a:r>
              <a:rPr kumimoji="0" lang="fa-IR" b="0" i="1" u="none" strike="noStrike" cap="none" normalizeH="0" baseline="0" dirty="0" smtClean="0">
                <a:ln>
                  <a:noFill/>
                </a:ln>
                <a:solidFill>
                  <a:schemeClr val="tx1"/>
                </a:solidFill>
                <a:effectLst/>
                <a:latin typeface="Arial" charset="0"/>
                <a:ea typeface="Times New Roman" pitchFamily="18" charset="0"/>
                <a:cs typeface="B Zar" pitchFamily="2" charset="-78"/>
              </a:rPr>
              <a:t>و بطور کلی حدالامکان باید از دارکشی فرش اجتناب نمود .</a:t>
            </a:r>
          </a:p>
          <a:p>
            <a:pPr algn="just" rtl="1"/>
            <a:r>
              <a:rPr lang="fa-IR" b="1" dirty="0" smtClean="0">
                <a:solidFill>
                  <a:srgbClr val="0070C0"/>
                </a:solidFill>
                <a:cs typeface="B Zar" pitchFamily="2" charset="-78"/>
              </a:rPr>
              <a:t>پاره شدن : </a:t>
            </a:r>
            <a:r>
              <a:rPr lang="ar-SA" dirty="0" smtClean="0">
                <a:cs typeface="B Zar" pitchFamily="2" charset="-78"/>
              </a:rPr>
              <a:t>پاره شدن فرش در مرحله داركشي در حقيقت عيبي است كه بواسطه سهل انگاري بوجود مي آيد ؛  بگونه ايكه بواسطه كشش بيش از حد و ياعدم مقاومت لازم فرش </a:t>
            </a:r>
            <a:r>
              <a:rPr lang="fa-IR" dirty="0" smtClean="0">
                <a:cs typeface="B Zar" pitchFamily="2" charset="-78"/>
              </a:rPr>
              <a:t>برای دارکشی </a:t>
            </a:r>
            <a:r>
              <a:rPr lang="ar-SA" dirty="0" smtClean="0">
                <a:cs typeface="B Zar" pitchFamily="2" charset="-78"/>
              </a:rPr>
              <a:t>پاره گي بوجود مي آيد.</a:t>
            </a:r>
            <a:endParaRPr lang="fa-IR" dirty="0" smtClean="0">
              <a:cs typeface="B Zar" pitchFamily="2" charset="-78"/>
            </a:endParaRPr>
          </a:p>
          <a:p>
            <a:pPr algn="just" rtl="1"/>
            <a:r>
              <a:rPr lang="fa-IR" b="1" dirty="0" smtClean="0">
                <a:solidFill>
                  <a:srgbClr val="0070C0"/>
                </a:solidFill>
                <a:cs typeface="B Zar" pitchFamily="2" charset="-78"/>
              </a:rPr>
              <a:t>کشش بیش از حد : </a:t>
            </a:r>
            <a:r>
              <a:rPr lang="ar-SA" dirty="0" smtClean="0">
                <a:cs typeface="B Zar" pitchFamily="2" charset="-78"/>
              </a:rPr>
              <a:t>در اين مرحله عيبي كه بوجود مي آيد همانگونه كه از نامش پيداست بواسطه كشش بيش از حد ؛ نظم بافت بهم مي خورد ؛ كه گاهي رفع آن ناممكن بوده و در صورت رفع نيز باز هم فرش معيوب خواهد بود</a:t>
            </a:r>
            <a:r>
              <a:rPr lang="fa-IR" dirty="0" smtClean="0">
                <a:cs typeface="B Zar" pitchFamily="2" charset="-78"/>
              </a:rPr>
              <a:t>.</a:t>
            </a:r>
          </a:p>
          <a:p>
            <a:pPr algn="just" rtl="1"/>
            <a:r>
              <a:rPr lang="fa-IR" b="1" dirty="0" smtClean="0">
                <a:solidFill>
                  <a:srgbClr val="0070C0"/>
                </a:solidFill>
                <a:cs typeface="B Zar" pitchFamily="2" charset="-78"/>
              </a:rPr>
              <a:t>ابزار نامناسب </a:t>
            </a:r>
            <a:r>
              <a:rPr lang="fa-IR" dirty="0" smtClean="0"/>
              <a:t>: </a:t>
            </a:r>
            <a:r>
              <a:rPr lang="ar-SA" dirty="0" smtClean="0">
                <a:cs typeface="B Zar" pitchFamily="2" charset="-78"/>
              </a:rPr>
              <a:t>در مرحله داركشي بايد از ابزارهاي مناسب براي هر نوع قالي استفاده شود چرا كه درغيراينصورت مسلما عيوبي بر فرش عارض خواهد شد.</a:t>
            </a:r>
            <a:endParaRPr lang="en-US" dirty="0" smtClean="0">
              <a:cs typeface="B Zar" pitchFamily="2" charset="-78"/>
            </a:endParaRPr>
          </a:p>
          <a:p>
            <a:pPr algn="just" rtl="1"/>
            <a:r>
              <a:rPr lang="ar-SA" dirty="0" smtClean="0">
                <a:solidFill>
                  <a:srgbClr val="FF0000"/>
                </a:solidFill>
                <a:cs typeface="B Zar" pitchFamily="2" charset="-78"/>
              </a:rPr>
              <a:t>نكته</a:t>
            </a:r>
            <a:r>
              <a:rPr lang="ar-SA" dirty="0" smtClean="0">
                <a:cs typeface="B Zar" pitchFamily="2" charset="-78"/>
              </a:rPr>
              <a:t>: </a:t>
            </a:r>
            <a:r>
              <a:rPr lang="ar-SA" i="1" dirty="0" smtClean="0">
                <a:cs typeface="B Zar" pitchFamily="2" charset="-78"/>
              </a:rPr>
              <a:t>ميخهائي كه براي داركشي استفاده مي شود </a:t>
            </a:r>
            <a:r>
              <a:rPr lang="fa-IR" i="1" dirty="0" smtClean="0">
                <a:cs typeface="B Zar" pitchFamily="2" charset="-78"/>
              </a:rPr>
              <a:t>در صورت </a:t>
            </a:r>
            <a:r>
              <a:rPr lang="ar-SA" i="1" dirty="0" smtClean="0">
                <a:cs typeface="B Zar" pitchFamily="2" charset="-78"/>
              </a:rPr>
              <a:t>استعمال مكرر </a:t>
            </a:r>
            <a:r>
              <a:rPr lang="fa-IR" i="1" dirty="0" smtClean="0">
                <a:cs typeface="B Zar" pitchFamily="2" charset="-78"/>
              </a:rPr>
              <a:t>موجب سوراخ شدن ، برش ، ایجاد لک زنگ زدگی ، و غیره در</a:t>
            </a:r>
            <a:r>
              <a:rPr lang="ar-SA" i="1" dirty="0" smtClean="0">
                <a:cs typeface="B Zar" pitchFamily="2" charset="-78"/>
              </a:rPr>
              <a:t> فرش </a:t>
            </a:r>
            <a:r>
              <a:rPr lang="fa-IR" i="1" dirty="0" smtClean="0">
                <a:cs typeface="B Zar" pitchFamily="2" charset="-78"/>
              </a:rPr>
              <a:t>می شود</a:t>
            </a:r>
            <a:r>
              <a:rPr lang="ar-SA" i="1" dirty="0" smtClean="0">
                <a:cs typeface="B Zar" pitchFamily="2" charset="-78"/>
              </a:rPr>
              <a:t> </a:t>
            </a:r>
            <a:r>
              <a:rPr lang="ar-SA" i="1" dirty="0" smtClean="0">
                <a:cs typeface="B Zar" pitchFamily="2" charset="-78"/>
              </a:rPr>
              <a:t>.</a:t>
            </a:r>
            <a:endParaRPr lang="en-US" sz="2000" dirty="0" smtClean="0">
              <a:cs typeface="B Zar" pitchFamily="2" charset="-78"/>
            </a:endParaRPr>
          </a:p>
        </p:txBody>
      </p:sp>
      <p:pic>
        <p:nvPicPr>
          <p:cNvPr id="8" name="Picture 7" descr="pic 30..jpg"/>
          <p:cNvPicPr>
            <a:picLocks noChangeAspect="1"/>
          </p:cNvPicPr>
          <p:nvPr/>
        </p:nvPicPr>
        <p:blipFill>
          <a:blip r:embed="rId2" cstate="print"/>
          <a:stretch>
            <a:fillRect/>
          </a:stretch>
        </p:blipFill>
        <p:spPr>
          <a:xfrm rot="14296232">
            <a:off x="1661567" y="4606667"/>
            <a:ext cx="1679552" cy="1259664"/>
          </a:xfrm>
          <a:prstGeom prst="rect">
            <a:avLst/>
          </a:prstGeom>
          <a:ln>
            <a:noFill/>
          </a:ln>
          <a:effectLst>
            <a:softEdge rad="112500"/>
          </a:effectLst>
        </p:spPr>
      </p:pic>
      <p:pic>
        <p:nvPicPr>
          <p:cNvPr id="10" name="Content Placeholder 9" descr="pic.25.jpg"/>
          <p:cNvPicPr>
            <a:picLocks noGrp="1" noChangeAspect="1"/>
          </p:cNvPicPr>
          <p:nvPr>
            <p:ph idx="1"/>
          </p:nvPr>
        </p:nvPicPr>
        <p:blipFill>
          <a:blip r:embed="rId3"/>
          <a:stretch>
            <a:fillRect/>
          </a:stretch>
        </p:blipFill>
        <p:spPr>
          <a:xfrm rot="3498880">
            <a:off x="379454" y="2059007"/>
            <a:ext cx="2778044" cy="2083533"/>
          </a:xfrm>
          <a:prstGeom prst="rect">
            <a:avLst/>
          </a:prstGeom>
          <a:ln>
            <a:noFill/>
          </a:ln>
          <a:effectLst>
            <a:softEdge rad="112500"/>
          </a:effectLst>
        </p:spPr>
      </p:pic>
      <p:pic>
        <p:nvPicPr>
          <p:cNvPr id="11" name="Picture 10" descr="pic ..26.jpg"/>
          <p:cNvPicPr>
            <a:picLocks noChangeAspect="1"/>
          </p:cNvPicPr>
          <p:nvPr/>
        </p:nvPicPr>
        <p:blipFill>
          <a:blip r:embed="rId4"/>
          <a:stretch>
            <a:fillRect/>
          </a:stretch>
        </p:blipFill>
        <p:spPr>
          <a:xfrm rot="19644671">
            <a:off x="694742" y="3931469"/>
            <a:ext cx="1355830" cy="21272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3073" name="Rectangle 1"/>
          <p:cNvSpPr>
            <a:spLocks noChangeArrowheads="1"/>
          </p:cNvSpPr>
          <p:nvPr/>
        </p:nvSpPr>
        <p:spPr bwMode="auto">
          <a:xfrm>
            <a:off x="3276600" y="1295400"/>
            <a:ext cx="5638800" cy="5016758"/>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پاره شدن فرش ممكن است در مراحل مختلفي از توليد نيز بوجود آيد كه شايعترين نوع آن پاره گي در مرحله توليد خصوصا پس از توليد نيمي از قالي مي باشد؛ در اين مرحله به جهت سنگين شدن پائين فرش بايد در سفت نمودن چله ها دقت لازم بعمل آيد ؛ چرا كه اندكي كشش بيش ازحد باعث پاره گي فرش خواهد شد ؛ خصوصا آنكه شايد قسمتي از چله ها دراثرممارست با چوبهاي سر و ته دستگاه ؛ استحكام اوليه خود را ازدست داده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باشند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؛حتي بافندگان مجرب توصيه مينمايند عمل سفت نمودن پيچهاي دار قالي به جهت كشش چله ها ؛  بهنگام اتمام كار روزانه انجام نپذيرد و به آغاز كار در روز بعد موكول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شود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زيرا در اين صورت حتي چنانچه براي فرش مشكل پاره شدن پيش آيد ؛ افراد مي توانند با شل نمودن پيچ هاي دار قالي از اين اتفاق جلوگيري نمايند اما چنانچه به علت سفت نمودن چله ها در پايان كار روزانه و بهنگام شب اين اتفاق پيش آيد مسلما صدمه جبران ناپذيري بر فرش وارد خواهد آمد كه البته تفاوت دماي شبانه كارگاه و انقباض چله ها نيز مزيد بر علت خواهد بود.      </a:t>
            </a:r>
            <a:r>
              <a:rPr kumimoji="0" lang="ar-SA" sz="2000" b="1" i="0" u="none" strike="noStrike" cap="none" normalizeH="0" baseline="0" dirty="0" smtClean="0">
                <a:ln>
                  <a:noFill/>
                </a:ln>
                <a:solidFill>
                  <a:srgbClr val="3366FF"/>
                </a:solidFill>
                <a:effectLst/>
                <a:latin typeface="Arial" charset="0"/>
                <a:ea typeface="Times New Roman" pitchFamily="18" charset="0"/>
                <a:cs typeface="B Zar" pitchFamily="2" charset="-78"/>
              </a:rPr>
              <a:t>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pic>
        <p:nvPicPr>
          <p:cNvPr id="5" name="Picture 4" descr="pic 27.JPG"/>
          <p:cNvPicPr>
            <a:picLocks noChangeAspect="1"/>
          </p:cNvPicPr>
          <p:nvPr/>
        </p:nvPicPr>
        <p:blipFill>
          <a:blip r:embed="rId2"/>
          <a:stretch>
            <a:fillRect/>
          </a:stretch>
        </p:blipFill>
        <p:spPr>
          <a:xfrm>
            <a:off x="381000" y="1828800"/>
            <a:ext cx="2647474" cy="2086132"/>
          </a:xfrm>
          <a:prstGeom prst="rect">
            <a:avLst/>
          </a:prstGeom>
          <a:ln>
            <a:noFill/>
          </a:ln>
          <a:effectLst>
            <a:outerShdw blurRad="292100" dist="139700" dir="2700000" algn="tl" rotWithShape="0">
              <a:srgbClr val="333333">
                <a:alpha val="65000"/>
              </a:srgbClr>
            </a:outerShdw>
          </a:effectLst>
        </p:spPr>
      </p:pic>
      <p:pic>
        <p:nvPicPr>
          <p:cNvPr id="6" name="Picture 5" descr="pic .28.JPG"/>
          <p:cNvPicPr>
            <a:picLocks noChangeAspect="1"/>
          </p:cNvPicPr>
          <p:nvPr/>
        </p:nvPicPr>
        <p:blipFill>
          <a:blip r:embed="rId3"/>
          <a:stretch>
            <a:fillRect/>
          </a:stretch>
        </p:blipFill>
        <p:spPr>
          <a:xfrm>
            <a:off x="381000" y="4267200"/>
            <a:ext cx="2667000" cy="20002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2049" name="Rectangle 1"/>
          <p:cNvSpPr>
            <a:spLocks noChangeArrowheads="1"/>
          </p:cNvSpPr>
          <p:nvPr/>
        </p:nvSpPr>
        <p:spPr bwMode="auto">
          <a:xfrm>
            <a:off x="304800" y="1397943"/>
            <a:ext cx="8458200" cy="515525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              بهره وری </a:t>
            </a: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دسته اي ديگراز عيبها در</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مرحله</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بهره وری</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فرش پديد آمده و بنحوي خود را بر فرش </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تحميل مي نمايند ؛</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عمده اين عيوب بر اثر</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عوامل</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انساني بمدد عوامل محيطي وطبيعي </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1" fontAlgn="base" latinLnBrk="0" hangingPunct="1">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بر فرش عارض مي شوند . </a:t>
            </a:r>
            <a:endParaRPr kumimoji="0" lang="en-US" sz="1900" b="0" i="0" u="none" strike="noStrike" cap="none" normalizeH="0" baseline="0" dirty="0" smtClean="0">
              <a:ln>
                <a:noFill/>
              </a:ln>
              <a:solidFill>
                <a:schemeClr val="tx1"/>
              </a:solidFill>
              <a:effectLst/>
              <a:latin typeface="Arial"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بسياري</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از</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اين عيوب كه بامرورزمان گاهي</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هزينه هاي مادي سنگيني را برفرش تحميل</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مي نمايند باكمترين هزينه قابل پيشگيري و</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رفع ورجوع مي باشند ؛بشرط آنكه بااندك</a:t>
            </a:r>
            <a:endPar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 defTabSz="914400" rtl="1" eaLnBrk="0" fontAlgn="base" latinLnBrk="0" hangingPunct="0">
              <a:lnSpc>
                <a:spcPct val="100000"/>
              </a:lnSpc>
              <a:spcBef>
                <a:spcPct val="0"/>
              </a:spcBef>
              <a:spcAft>
                <a:spcPct val="0"/>
              </a:spcAft>
              <a:buClrTx/>
              <a:buSzTx/>
              <a:buFontTx/>
              <a:buNone/>
              <a:tabLst/>
            </a:pP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دقت وكسب آگاهيهاي لازم </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،کارشناسانه </a:t>
            </a:r>
          </a:p>
          <a:p>
            <a:pPr marL="0" marR="0" lvl="0" indent="0" algn="just" defTabSz="914400" rtl="1" eaLnBrk="0" fontAlgn="base" latinLnBrk="0" hangingPunct="0">
              <a:lnSpc>
                <a:spcPct val="100000"/>
              </a:lnSpc>
              <a:spcBef>
                <a:spcPct val="0"/>
              </a:spcBef>
              <a:spcAft>
                <a:spcPct val="0"/>
              </a:spcAft>
              <a:buClrTx/>
              <a:buSzTx/>
              <a:buFontTx/>
              <a:buNone/>
              <a:tabLst/>
            </a:pP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و بموقع</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عمل شود .</a:t>
            </a:r>
            <a:endParaRPr kumimoji="0" lang="en-US" sz="19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بهره وری</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 را با توجه به نقش عامل زمان درآن ؛ بايد آسيب پذيرترين مرحله براي فرش بحساب آورد ؛ چرا كه كم نيست نمونه هاي موجود در اقصي نقاط جهان از فرشهاي نفيسي كه آثارعيوب عارضي در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مرحله</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بهره وری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بر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پيكره آنها بوضوح قابل روئيت مي باشد ؛ و همين حقيقت  گواهي بر اين مدعاست كه فرش در </a:t>
            </a:r>
            <a:r>
              <a:rPr kumimoji="0" lang="fa-IR"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این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مرحله  </a:t>
            </a:r>
            <a:r>
              <a:rPr kumimoji="0" lang="ar-SA" sz="1900" b="0" i="0" u="none" strike="noStrike" cap="none" normalizeH="0" baseline="0" dirty="0" smtClean="0">
                <a:ln>
                  <a:noFill/>
                </a:ln>
                <a:solidFill>
                  <a:srgbClr val="000000"/>
                </a:solidFill>
                <a:effectLst/>
                <a:latin typeface="Arial" charset="0"/>
                <a:ea typeface="Times New Roman" pitchFamily="18" charset="0"/>
                <a:cs typeface="B Zar" pitchFamily="2" charset="-78"/>
              </a:rPr>
              <a:t>بيش از هر زمان ديگري نيازمند دقت و مراقبت است ؛ كه هر گونه بي دقتي و سهل انگاري در اين زمينه موجب بروز عيوبي از اقسام ذيل خواهد بود كه اكثرا جبران ناپذيرند</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pic>
        <p:nvPicPr>
          <p:cNvPr id="4" name="Content Placeholder 3" descr="pic .31.jpg"/>
          <p:cNvPicPr>
            <a:picLocks noGrp="1" noChangeAspect="1"/>
          </p:cNvPicPr>
          <p:nvPr>
            <p:ph idx="1"/>
          </p:nvPr>
        </p:nvPicPr>
        <p:blipFill>
          <a:blip r:embed="rId2"/>
          <a:stretch>
            <a:fillRect/>
          </a:stretch>
        </p:blipFill>
        <p:spPr>
          <a:xfrm>
            <a:off x="457200" y="1524000"/>
            <a:ext cx="5029200" cy="3352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4" name="Content Placeholder 3" descr="pic 32..JPG"/>
          <p:cNvPicPr>
            <a:picLocks noGrp="1" noChangeAspect="1"/>
          </p:cNvPicPr>
          <p:nvPr>
            <p:ph idx="1"/>
          </p:nvPr>
        </p:nvPicPr>
        <p:blipFill>
          <a:blip r:embed="rId2"/>
          <a:stretch>
            <a:fillRect/>
          </a:stretch>
        </p:blipFill>
        <p:spPr>
          <a:xfrm rot="16200000">
            <a:off x="-408881" y="2694882"/>
            <a:ext cx="4495801" cy="3068438"/>
          </a:xfrm>
          <a:prstGeom prst="rect">
            <a:avLst/>
          </a:prstGeom>
          <a:ln>
            <a:noFill/>
          </a:ln>
          <a:effectLst>
            <a:outerShdw blurRad="292100" dist="139700" dir="2700000" algn="tl" rotWithShape="0">
              <a:srgbClr val="333333">
                <a:alpha val="65000"/>
              </a:srgbClr>
            </a:outerShdw>
          </a:effectLst>
        </p:spPr>
      </p:pic>
      <p:sp>
        <p:nvSpPr>
          <p:cNvPr id="52225" name="Rectangle 1"/>
          <p:cNvSpPr>
            <a:spLocks noChangeArrowheads="1"/>
          </p:cNvSpPr>
          <p:nvPr/>
        </p:nvSpPr>
        <p:spPr bwMode="auto">
          <a:xfrm>
            <a:off x="3657600" y="1844219"/>
            <a:ext cx="5181600" cy="470898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70C0"/>
                </a:solidFill>
                <a:effectLst/>
                <a:latin typeface="Arial" charset="0"/>
                <a:ea typeface="Times New Roman" pitchFamily="18" charset="0"/>
                <a:cs typeface="B Zar" pitchFamily="2" charset="-78"/>
              </a:rPr>
              <a:t>الف ـ پوسیدن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0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اين عيب بر اثر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مراقبت از فرش در مقابل عوامل رطوبت</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زا</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پديد مي آيد ؛ فرش به طبع خاصيت مواد بكاررفته درآن همواره مستعد جذب رطوبت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بوده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وچنانچه دقت لازم دراين امربعمل نيايد ؛ گاهي حتي بدون علائم ظاهري فرش دچار پوسيدگي مي شود .</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بعضي از عوامل دخيل در بروز اين عيب را مي توان چنين بر شمرد: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كف پوشهائي كه وجود رطوبت در آنها چندان محسوس نيست مانند</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موكت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قرارگرفتن گلدان حاوي خاك بر روي فرش</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وارسي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پشت فرش در فواصل زماني معين</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جابجائي فرش در فواصل</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زماني معين</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وارسي فرشهاي مجاور با شوفاژ ها و</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لوله های آب و</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پنجره ها در فواصل زماني معين</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دقت در پاك و خشك نمودن مايعات ريخته</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شده برروي فرش</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پهن نمودن و يا بسته نگه داشتن فرش در محل</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مرطوب بر كف زمين بمدت طولاني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و امثالهم ...  </a:t>
            </a:r>
            <a:endParaRPr kumimoji="0" lang="ar-SA" sz="2000" b="0" i="0"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4" name="Content Placeholder 3" descr="pic 33..jpg"/>
          <p:cNvPicPr>
            <a:picLocks noGrp="1" noChangeAspect="1"/>
          </p:cNvPicPr>
          <p:nvPr>
            <p:ph idx="1"/>
          </p:nvPr>
        </p:nvPicPr>
        <p:blipFill>
          <a:blip r:embed="rId2"/>
          <a:stretch>
            <a:fillRect/>
          </a:stretch>
        </p:blipFill>
        <p:spPr>
          <a:xfrm rot="5400000">
            <a:off x="-49923" y="2335923"/>
            <a:ext cx="4666586" cy="3499940"/>
          </a:xfrm>
          <a:prstGeom prst="rect">
            <a:avLst/>
          </a:prstGeom>
          <a:ln>
            <a:noFill/>
          </a:ln>
          <a:effectLst>
            <a:softEdge rad="112500"/>
          </a:effectLst>
        </p:spPr>
      </p:pic>
      <p:sp>
        <p:nvSpPr>
          <p:cNvPr id="51201" name="Rectangle 1"/>
          <p:cNvSpPr>
            <a:spLocks noChangeArrowheads="1"/>
          </p:cNvSpPr>
          <p:nvPr/>
        </p:nvSpPr>
        <p:spPr bwMode="auto">
          <a:xfrm>
            <a:off x="4191000" y="1847195"/>
            <a:ext cx="4495800" cy="440120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000" b="1" i="0" u="none" strike="noStrike" cap="none" normalizeH="0" baseline="0" dirty="0" smtClean="0">
                <a:ln>
                  <a:noFill/>
                </a:ln>
                <a:solidFill>
                  <a:srgbClr val="0070C0"/>
                </a:solidFill>
                <a:effectLst/>
                <a:latin typeface="Arial" charset="0"/>
                <a:ea typeface="Times New Roman" pitchFamily="18" charset="0"/>
                <a:cs typeface="B Zar" pitchFamily="2" charset="-78"/>
              </a:rPr>
              <a:t>ب ـ بید خوردگی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0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بيد خوردگي يكي ديگر از عي</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 هایی</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است كه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در هر مرحله ای ، از بافت تا مصرف امکان بروز دارد ولی اکثرا</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در زمان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نگهداری در انباریا ماندگاری دراز مدت در یک مکان مصرف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بر فرش عارض مي شود ؛ عامل بوجود آورنده اين عيب حشره بيد است كه معمولا در محيطهاي گرم و مرطوب و تاريك بيشتر يافت مي شود ؛ لذا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استفاده از مواد طبيعي و شيميائي ضد بيد و وارسي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ننمودن بموقع فرشهاي انبار شده و</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فرش های  مورد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مي تواند اين عارضه را بدنبال داشته باشد</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اين عيب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گاهي از پشت و گاهي از رو و بعضا از هر دو جانب بر فرش عارض مي شود .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lang="fa-IR" sz="2000" dirty="0" smtClean="0">
                <a:solidFill>
                  <a:srgbClr val="FF0000"/>
                </a:solidFill>
                <a:latin typeface="Arial" charset="0"/>
                <a:ea typeface="Times New Roman" pitchFamily="18" charset="0"/>
                <a:cs typeface="B Zar" pitchFamily="2" charset="-78"/>
              </a:rPr>
              <a:t>نکته</a:t>
            </a:r>
            <a:r>
              <a:rPr lang="fa-IR" sz="2000" dirty="0" smtClean="0">
                <a:solidFill>
                  <a:srgbClr val="000000"/>
                </a:solidFill>
                <a:latin typeface="Arial" charset="0"/>
                <a:ea typeface="Times New Roman" pitchFamily="18" charset="0"/>
                <a:cs typeface="B Zar" pitchFamily="2" charset="-78"/>
              </a:rPr>
              <a:t> : </a:t>
            </a:r>
            <a:r>
              <a:rPr kumimoji="0" lang="fa-IR" sz="2000" b="0" i="1" u="none" strike="noStrike" cap="none" normalizeH="0" baseline="0" dirty="0" smtClean="0">
                <a:ln>
                  <a:noFill/>
                </a:ln>
                <a:solidFill>
                  <a:srgbClr val="000000"/>
                </a:solidFill>
                <a:effectLst/>
                <a:latin typeface="Arial" charset="0"/>
                <a:ea typeface="Times New Roman" pitchFamily="18" charset="0"/>
                <a:cs typeface="B Zar" pitchFamily="2" charset="-78"/>
              </a:rPr>
              <a:t>در این عیب فقط پشم فرش آسیب می بیند .</a:t>
            </a:r>
            <a:endParaRPr kumimoji="0" lang="ar-SA" sz="2000" b="0" i="1"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4" name="Content Placeholder 3" descr="pic 35..JPG"/>
          <p:cNvPicPr>
            <a:picLocks noGrp="1" noChangeAspect="1"/>
          </p:cNvPicPr>
          <p:nvPr>
            <p:ph idx="1"/>
          </p:nvPr>
        </p:nvPicPr>
        <p:blipFill>
          <a:blip r:embed="rId2"/>
          <a:stretch>
            <a:fillRect/>
          </a:stretch>
        </p:blipFill>
        <p:spPr>
          <a:xfrm>
            <a:off x="2895600" y="3962400"/>
            <a:ext cx="5029200" cy="2746374"/>
          </a:xfrm>
          <a:prstGeom prst="rect">
            <a:avLst/>
          </a:prstGeom>
          <a:ln>
            <a:noFill/>
          </a:ln>
          <a:effectLst>
            <a:softEdge rad="112500"/>
          </a:effectLst>
        </p:spPr>
      </p:pic>
      <p:sp>
        <p:nvSpPr>
          <p:cNvPr id="50177" name="Rectangle 1"/>
          <p:cNvSpPr>
            <a:spLocks noChangeArrowheads="1"/>
          </p:cNvSpPr>
          <p:nvPr/>
        </p:nvSpPr>
        <p:spPr bwMode="auto">
          <a:xfrm>
            <a:off x="3429000" y="1510367"/>
            <a:ext cx="5486400" cy="261610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0" i="0" u="none" strike="noStrike" cap="none" normalizeH="0" baseline="0" dirty="0" smtClean="0">
                <a:ln>
                  <a:noFill/>
                </a:ln>
                <a:solidFill>
                  <a:srgbClr val="0070C0"/>
                </a:solidFill>
                <a:effectLst/>
                <a:latin typeface="Arial" charset="0"/>
                <a:ea typeface="Times New Roman" pitchFamily="18" charset="0"/>
                <a:cs typeface="B Zar" pitchFamily="2" charset="-78"/>
              </a:rPr>
              <a:t>پ ـ سائیده گی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در اكثر مواقع استفاده نا مناسب از فرش موجب بروز اين عيب است ؛ گاه قسمتهايي ازفرش كه بيشتردرمعرض استفاده هستند براثرسهل انگاري نسبت به ساير قسمتها زودترسائيده شده و موجب پديد آمدن سائيده گيهاي موضعي در فرش مي شود ؛ اين عيب در اكثر مواقع قابل رفع نبوده و موجب افت ارزش اقتصادي فرش مي شود .</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FF0000"/>
                </a:solidFill>
                <a:effectLst/>
                <a:latin typeface="Arial" charset="0"/>
                <a:ea typeface="Times New Roman" pitchFamily="18" charset="0"/>
                <a:cs typeface="B Zar" pitchFamily="2" charset="-78"/>
              </a:rPr>
              <a:t>نكته</a:t>
            </a:r>
            <a:r>
              <a:rPr kumimoji="0" lang="ar-SA" sz="2000" b="0" i="0" u="none" strike="noStrike" cap="none" normalizeH="0" baseline="0" dirty="0" smtClean="0">
                <a:ln>
                  <a:noFill/>
                </a:ln>
                <a:solidFill>
                  <a:schemeClr val="tx1"/>
                </a:solidFill>
                <a:effectLst/>
                <a:latin typeface="Arial" charset="0"/>
                <a:ea typeface="Times New Roman" pitchFamily="18" charset="0"/>
                <a:cs typeface="B Zar" pitchFamily="2" charset="-78"/>
              </a:rPr>
              <a:t> : البته سائيده گي در فرشهاي كهنه و قديمي عيب محسوب نشده و بعضا حسن مضاعف نيز بشمار مي رود.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pic>
        <p:nvPicPr>
          <p:cNvPr id="6" name="Picture 5" descr="pic 34..jpg"/>
          <p:cNvPicPr>
            <a:picLocks noChangeAspect="1"/>
          </p:cNvPicPr>
          <p:nvPr/>
        </p:nvPicPr>
        <p:blipFill>
          <a:blip r:embed="rId3" cstate="print"/>
          <a:stretch>
            <a:fillRect/>
          </a:stretch>
        </p:blipFill>
        <p:spPr>
          <a:xfrm>
            <a:off x="228600" y="1481709"/>
            <a:ext cx="2971800" cy="369989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5" name="Content Placeholder 4" descr="pic 36.jpg"/>
          <p:cNvPicPr>
            <a:picLocks noGrp="1" noChangeAspect="1"/>
          </p:cNvPicPr>
          <p:nvPr>
            <p:ph idx="1"/>
          </p:nvPr>
        </p:nvPicPr>
        <p:blipFill>
          <a:blip r:embed="rId2"/>
          <a:stretch>
            <a:fillRect/>
          </a:stretch>
        </p:blipFill>
        <p:spPr>
          <a:xfrm>
            <a:off x="304800" y="2027238"/>
            <a:ext cx="3394472" cy="4525962"/>
          </a:xfrm>
          <a:prstGeom prst="rect">
            <a:avLst/>
          </a:prstGeom>
          <a:ln>
            <a:noFill/>
          </a:ln>
          <a:effectLst>
            <a:outerShdw blurRad="292100" dist="139700" dir="2700000" algn="tl" rotWithShape="0">
              <a:srgbClr val="333333">
                <a:alpha val="65000"/>
              </a:srgbClr>
            </a:outerShdw>
          </a:effectLst>
        </p:spPr>
        <p:style>
          <a:lnRef idx="1">
            <a:schemeClr val="accent4"/>
          </a:lnRef>
          <a:fillRef idx="2">
            <a:schemeClr val="accent4"/>
          </a:fillRef>
          <a:effectRef idx="1">
            <a:schemeClr val="accent4"/>
          </a:effectRef>
          <a:fontRef idx="minor">
            <a:schemeClr val="dk1"/>
          </a:fontRef>
        </p:style>
      </p:pic>
      <p:sp>
        <p:nvSpPr>
          <p:cNvPr id="55297" name="Rectangle 1"/>
          <p:cNvSpPr>
            <a:spLocks noChangeArrowheads="1"/>
          </p:cNvSpPr>
          <p:nvPr/>
        </p:nvSpPr>
        <p:spPr bwMode="auto">
          <a:xfrm>
            <a:off x="4114800" y="1676400"/>
            <a:ext cx="4724400" cy="483209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ت ـ لک افتا ده گی</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1800" b="0" i="0" u="none" strike="noStrike" cap="none" normalizeH="0" baseline="0" dirty="0" smtClean="0">
                <a:ln>
                  <a:noFill/>
                </a:ln>
                <a:solidFill>
                  <a:srgbClr val="000000"/>
                </a:solidFill>
                <a:effectLst/>
                <a:latin typeface="Arial" charset="0"/>
                <a:ea typeface="Times New Roman" pitchFamily="18" charset="0"/>
                <a:cs typeface="Arial" charset="0"/>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لك چنانچه قابل رفع نباشد عيب محسوب مي شود</a:t>
            </a:r>
            <a:r>
              <a:rPr kumimoji="0" lang="ar-SA" sz="2000" b="1"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اين عيب بر اثر بي</a:t>
            </a:r>
            <a:r>
              <a:rPr kumimoji="0" lang="ar-SA" sz="2000" b="1"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دقتي بهنگام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بهره برداری یا حمل و نقل</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فرش بر اثر ريختن مواد رنگين بوجود مي آيد.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چاي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نوشابه هاي رنگين</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افزودنيهاي رنگين خوراكي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انواع جوهرهاي رنگين</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انواع چربی ها و انواع رنگ های ساختمانی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از شايعترين لك زا ها در فرش مي باشند . </a:t>
            </a:r>
            <a:endPar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lang="fa-IR" sz="2000" dirty="0" smtClean="0">
                <a:solidFill>
                  <a:srgbClr val="000000"/>
                </a:solidFill>
                <a:latin typeface="Arial" charset="0"/>
                <a:ea typeface="Times New Roman" pitchFamily="18" charset="0"/>
                <a:cs typeface="B Zar" pitchFamily="2" charset="-78"/>
              </a:rPr>
              <a:t>در پاک کردن و زدودن هر گونه لک از فرش هیچ گونه سهل انگاری نباید نمود ، چرا که هر چه زمان بگذرد رفع آن مشکل تر و عیب بجا مانده بیشتر خواهد بود.</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0" i="0" strike="noStrike" cap="none" normalizeH="0" baseline="0" dirty="0" smtClean="0">
                <a:ln>
                  <a:noFill/>
                </a:ln>
                <a:solidFill>
                  <a:srgbClr val="FF0000"/>
                </a:solidFill>
                <a:effectLst/>
                <a:latin typeface="Arial" charset="0"/>
                <a:ea typeface="Times New Roman" pitchFamily="18" charset="0"/>
                <a:cs typeface="B Zar" pitchFamily="2" charset="-78"/>
              </a:rPr>
              <a:t>نکته</a:t>
            </a:r>
            <a:r>
              <a:rPr kumimoji="0" lang="fa-IR"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fa-IR" sz="2000" b="0" i="1" strike="noStrike" cap="none" normalizeH="0" baseline="0" dirty="0" smtClean="0">
                <a:ln>
                  <a:noFill/>
                </a:ln>
                <a:solidFill>
                  <a:srgbClr val="000000"/>
                </a:solidFill>
                <a:effectLst/>
                <a:latin typeface="Arial" charset="0"/>
                <a:ea typeface="Times New Roman" pitchFamily="18" charset="0"/>
                <a:cs typeface="B Zar" pitchFamily="2" charset="-78"/>
              </a:rPr>
              <a:t>هر لکی که بر فرش عارض می شود باید با پاک کننده مخصوص به آن لک با احتیاط و مراقبت های لازم بر طرف گردد ، در غیر اینصورت احتمال خسارت بالاتر رفته و چه بسا جبران ناپذیر گردد .</a:t>
            </a:r>
            <a:r>
              <a:rPr kumimoji="0" lang="ar-SA" sz="2000" b="0" i="1"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ar-SA" sz="2000" b="0" i="1"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4" name="Content Placeholder 3" descr="pic .23.jpg"/>
          <p:cNvPicPr>
            <a:picLocks noGrp="1" noChangeAspect="1"/>
          </p:cNvPicPr>
          <p:nvPr>
            <p:ph idx="1"/>
          </p:nvPr>
        </p:nvPicPr>
        <p:blipFill>
          <a:blip r:embed="rId2"/>
          <a:stretch>
            <a:fillRect/>
          </a:stretch>
        </p:blipFill>
        <p:spPr>
          <a:xfrm rot="5400000">
            <a:off x="183510" y="2331090"/>
            <a:ext cx="4627917" cy="3470938"/>
          </a:xfrm>
          <a:prstGeom prst="rect">
            <a:avLst/>
          </a:prstGeom>
          <a:ln>
            <a:noFill/>
          </a:ln>
          <a:effectLst>
            <a:outerShdw blurRad="292100" dist="139700" dir="2700000" algn="tl" rotWithShape="0">
              <a:srgbClr val="333333">
                <a:alpha val="65000"/>
              </a:srgbClr>
            </a:outerShdw>
          </a:effectLst>
        </p:spPr>
      </p:pic>
      <p:sp>
        <p:nvSpPr>
          <p:cNvPr id="54273" name="Rectangle 1"/>
          <p:cNvSpPr>
            <a:spLocks noChangeArrowheads="1"/>
          </p:cNvSpPr>
          <p:nvPr/>
        </p:nvSpPr>
        <p:spPr bwMode="auto">
          <a:xfrm>
            <a:off x="5029200" y="1752600"/>
            <a:ext cx="3505200" cy="452431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ث ـ اختلاط رنگ</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اين عيب همانند عيب رنگ دواندگي ( ته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رنگ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دادن) است كه شرح آن در مبحث شستشو گذشت با اين تفاوت كه اينبار اين عيب بهنگام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بهره برداری از</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فرش و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عمدتا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بر اثر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سهل انگاري</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ها</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یی از قبیل  شستشوی خانگی فرش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ریختن مایعات ، قرار گرفتن در معرض رطوبت امثالهم </a:t>
            </a:r>
            <a:r>
              <a:rPr kumimoji="0" lang="fa-IR" sz="2000" b="0" i="0" strike="noStrike" cap="none" normalizeH="0" baseline="0" dirty="0" smtClean="0">
                <a:ln>
                  <a:noFill/>
                </a:ln>
                <a:solidFill>
                  <a:schemeClr val="tx1"/>
                </a:solidFill>
                <a:effectLst/>
                <a:latin typeface="Arial" charset="0"/>
                <a:ea typeface="Times New Roman" pitchFamily="18" charset="0"/>
                <a:cs typeface="B Zar" pitchFamily="2" charset="-78"/>
              </a:rPr>
              <a:t>ب</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وجود مي آيد و بعضا عوامل بوجود آورنده مشترك نيز دارند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lang="fa-IR" sz="2000" dirty="0" smtClean="0">
                <a:solidFill>
                  <a:srgbClr val="FF0000"/>
                </a:solidFill>
                <a:latin typeface="Arial" charset="0"/>
                <a:cs typeface="B Zar" pitchFamily="2" charset="-78"/>
              </a:rPr>
              <a:t>نکته</a:t>
            </a:r>
            <a:r>
              <a:rPr lang="fa-IR" sz="2000" dirty="0" smtClean="0">
                <a:solidFill>
                  <a:srgbClr val="000000"/>
                </a:solidFill>
                <a:latin typeface="Arial" charset="0"/>
                <a:cs typeface="B Zar" pitchFamily="2" charset="-78"/>
              </a:rPr>
              <a:t> : </a:t>
            </a:r>
            <a:r>
              <a:rPr lang="fa-IR" sz="2000" i="1" dirty="0" smtClean="0">
                <a:solidFill>
                  <a:srgbClr val="000000"/>
                </a:solidFill>
                <a:latin typeface="Arial" charset="0"/>
                <a:cs typeface="B Zar" pitchFamily="2" charset="-78"/>
              </a:rPr>
              <a:t>بدیهی است که مواد ومصالح نامرغوب و عدم ثبات رنگ فرش ، عامل مهمی در پیدایش این عیب است.</a:t>
            </a:r>
            <a:endParaRPr kumimoji="0" lang="ar-SA" sz="2000" b="0" i="1"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53249" name="Rectangle 1"/>
          <p:cNvSpPr>
            <a:spLocks noChangeArrowheads="1"/>
          </p:cNvSpPr>
          <p:nvPr/>
        </p:nvSpPr>
        <p:spPr bwMode="auto">
          <a:xfrm>
            <a:off x="304800" y="1964829"/>
            <a:ext cx="8610600" cy="169277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ج ـ کوبیده شدن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كوبيده شدن پرزفرش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معمولابراثر</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عدم استاندارد بودن پشم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نا مناسب</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بودن پرداخت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فرش</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 تمرکز سنگینی اشیاء بر نقطه ای از فرش</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بوجود مي آيد . كوبيدگي پرز فرش علاوه بر بد منظر نمودن رخ فرش به جهت عدم استعمال يكدست ؛ موجب بروز سائيدگيهاي موضعي و زود رس در بعضي از نقاط فرش مي شود كه اكثرا اين عيب قابل رفع نيست .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
        <p:nvSpPr>
          <p:cNvPr id="53250" name="Rectangle 2"/>
          <p:cNvSpPr>
            <a:spLocks noChangeArrowheads="1"/>
          </p:cNvSpPr>
          <p:nvPr/>
        </p:nvSpPr>
        <p:spPr bwMode="auto">
          <a:xfrm>
            <a:off x="304800" y="3949005"/>
            <a:ext cx="8610600" cy="138499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ح ـ تا بر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تابرشدن نيزازجمله عيوبي است كه درمرحله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بهره وری</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براثر</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موقعيت</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نامناسب مكاني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 يا بعضا به جهت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كيس</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هاي طولي و يا عرضي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بر فرش عارض مي شود . در صورت جزئي بودن اين عيب قابل رفع بوده و چنانچه كلي باشد رفع آن چندان آسان نخواهد بود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spTree>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4" name="Content Placeholder 3" descr="pic 37..JPG"/>
          <p:cNvPicPr>
            <a:picLocks noGrp="1" noChangeAspect="1"/>
          </p:cNvPicPr>
          <p:nvPr>
            <p:ph idx="1"/>
          </p:nvPr>
        </p:nvPicPr>
        <p:blipFill>
          <a:blip r:embed="rId2"/>
          <a:stretch>
            <a:fillRect/>
          </a:stretch>
        </p:blipFill>
        <p:spPr>
          <a:xfrm>
            <a:off x="228600" y="4267200"/>
            <a:ext cx="3885897" cy="2438400"/>
          </a:xfrm>
          <a:prstGeom prst="rect">
            <a:avLst/>
          </a:prstGeom>
          <a:ln>
            <a:noFill/>
          </a:ln>
          <a:effectLst>
            <a:softEdge rad="112500"/>
          </a:effectLst>
        </p:spPr>
      </p:pic>
      <p:sp>
        <p:nvSpPr>
          <p:cNvPr id="49153" name="Rectangle 1"/>
          <p:cNvSpPr>
            <a:spLocks noChangeArrowheads="1"/>
          </p:cNvSpPr>
          <p:nvPr/>
        </p:nvSpPr>
        <p:spPr bwMode="auto">
          <a:xfrm>
            <a:off x="4267200" y="1319510"/>
            <a:ext cx="4648200" cy="538609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خ ـ ریختن چله ها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سر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چله هاي فرش از دير بازبعنوان يكي از عوا مل زيبائي در فرش ايراني بحساب مي آيد وازهمين روست كه بافندگان و توليدكنندگان خبره ؛ قبل ازآغازبه بافت متن اصلي فرش ؛  بر روي چله ها مهارت و سايقه اي از خويش را به نمايش مي گذارند كه نتيجه آن گليم بافها ؛ برجسته بافي ها ؛ دندان موشيها ؛ و ...... مي باشند كه هركدام بنوبه خود نقشي مضاعف در زيبائي فرش ايراني دارند ؛ اما مع الاسف بسيار ديده مي شود كه قبل از آغاز مرحله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بهره وری</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بواسطه سهل انگاري بافندگان واهمال كاري فروشندگان وعدم آگاهي مصرف كنندگان فرش ؛ به سبب عدم مراعات نكات فني در محكم نمودن سر و ته فرش بواسطه گليم بافي و يا دوگره زني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پس از مدتي فرش از زيبائي چله ها محروم شده و چه بسا صدمات جبران ناپذيري در دراز مدت به سر و ته فرش وارد مي شود ؛ كه البته فرشهاي سر بافي شده موجود در موزه ها و كلكسيونهاي دنيا و حتي كف بازار گواهي زنده  بر اين مدعاي تلخ است .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pic>
        <p:nvPicPr>
          <p:cNvPr id="6" name="Picture 5" descr="pic 38..JPG"/>
          <p:cNvPicPr>
            <a:picLocks noChangeAspect="1"/>
          </p:cNvPicPr>
          <p:nvPr/>
        </p:nvPicPr>
        <p:blipFill>
          <a:blip r:embed="rId3"/>
          <a:stretch>
            <a:fillRect/>
          </a:stretch>
        </p:blipFill>
        <p:spPr>
          <a:xfrm>
            <a:off x="152400" y="1295400"/>
            <a:ext cx="2171700" cy="2895600"/>
          </a:xfrm>
          <a:prstGeom prst="rect">
            <a:avLst/>
          </a:prstGeom>
          <a:ln>
            <a:noFill/>
          </a:ln>
          <a:effectLst>
            <a:softEdge rad="112500"/>
          </a:effectLst>
        </p:spPr>
      </p:pic>
      <p:pic>
        <p:nvPicPr>
          <p:cNvPr id="1030" name="Picture 6" descr="C:\Documents and Settings\Administrator\Desktop\Folders\magalat\farshe mayob\DSC00418.JPG"/>
          <p:cNvPicPr>
            <a:picLocks noChangeAspect="1" noChangeArrowheads="1"/>
          </p:cNvPicPr>
          <p:nvPr/>
        </p:nvPicPr>
        <p:blipFill>
          <a:blip r:embed="rId4" cstate="print"/>
          <a:srcRect/>
          <a:stretch>
            <a:fillRect/>
          </a:stretch>
        </p:blipFill>
        <p:spPr bwMode="auto">
          <a:xfrm>
            <a:off x="2209800" y="1295400"/>
            <a:ext cx="2000250" cy="2060344"/>
          </a:xfrm>
          <a:prstGeom prst="rect">
            <a:avLst/>
          </a:prstGeom>
          <a:ln>
            <a:noFill/>
          </a:ln>
          <a:effectLst>
            <a:softEdge rad="112500"/>
          </a:effectLst>
        </p:spPr>
      </p:pic>
      <p:pic>
        <p:nvPicPr>
          <p:cNvPr id="1032" name="Picture 8" descr="C:\Documents and Settings\Administrator\Desktop\Folders\magalat\farshe mayob\DSC00420.JPG"/>
          <p:cNvPicPr>
            <a:picLocks noChangeAspect="1" noChangeArrowheads="1"/>
          </p:cNvPicPr>
          <p:nvPr/>
        </p:nvPicPr>
        <p:blipFill>
          <a:blip r:embed="rId5" cstate="print"/>
          <a:srcRect/>
          <a:stretch>
            <a:fillRect/>
          </a:stretch>
        </p:blipFill>
        <p:spPr bwMode="auto">
          <a:xfrm>
            <a:off x="1828800" y="2819400"/>
            <a:ext cx="2402728" cy="1090613"/>
          </a:xfrm>
          <a:prstGeom prst="rect">
            <a:avLst/>
          </a:prstGeom>
          <a:ln>
            <a:noFill/>
          </a:ln>
          <a:effectLst>
            <a:softEdge rad="112500"/>
          </a:effectLst>
        </p:spPr>
      </p:pic>
      <p:pic>
        <p:nvPicPr>
          <p:cNvPr id="1033" name="Picture 9" descr="C:\Documents and Settings\Administrator\Desktop\Folders\magalat\farshe mayob\DSC00414.JPG"/>
          <p:cNvPicPr>
            <a:picLocks noChangeAspect="1" noChangeArrowheads="1"/>
          </p:cNvPicPr>
          <p:nvPr/>
        </p:nvPicPr>
        <p:blipFill>
          <a:blip r:embed="rId6" cstate="print"/>
          <a:srcRect/>
          <a:stretch>
            <a:fillRect/>
          </a:stretch>
        </p:blipFill>
        <p:spPr bwMode="auto">
          <a:xfrm>
            <a:off x="1371600" y="3581400"/>
            <a:ext cx="2514600" cy="1106129"/>
          </a:xfrm>
          <a:prstGeom prst="rect">
            <a:avLst/>
          </a:prstGeom>
          <a:ln>
            <a:noFill/>
          </a:ln>
          <a:effectLst>
            <a:softEdge rad="112500"/>
          </a:effectLst>
        </p:spPr>
      </p:pic>
      <p:pic>
        <p:nvPicPr>
          <p:cNvPr id="1034" name="Picture 10" descr="C:\Documents and Settings\Administrator\Desktop\Folders\magalat\farshe mayob\DSC00416.JPG"/>
          <p:cNvPicPr>
            <a:picLocks noChangeAspect="1" noChangeArrowheads="1"/>
          </p:cNvPicPr>
          <p:nvPr/>
        </p:nvPicPr>
        <p:blipFill>
          <a:blip r:embed="rId7" cstate="print"/>
          <a:srcRect/>
          <a:stretch>
            <a:fillRect/>
          </a:stretch>
        </p:blipFill>
        <p:spPr bwMode="auto">
          <a:xfrm>
            <a:off x="762000" y="4343400"/>
            <a:ext cx="2211242" cy="1095256"/>
          </a:xfrm>
          <a:prstGeom prst="rect">
            <a:avLst/>
          </a:prstGeom>
          <a:ln>
            <a:noFill/>
          </a:ln>
          <a:effectLst>
            <a:softEdge rad="112500"/>
          </a:effectLst>
        </p:spPr>
      </p:pic>
    </p:spTree>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pic>
        <p:nvPicPr>
          <p:cNvPr id="5" name="Content Placeholder 4" descr="pic 39..JPG"/>
          <p:cNvPicPr>
            <a:picLocks noGrp="1" noChangeAspect="1"/>
          </p:cNvPicPr>
          <p:nvPr>
            <p:ph idx="1"/>
          </p:nvPr>
        </p:nvPicPr>
        <p:blipFill>
          <a:blip r:embed="rId2" cstate="print"/>
          <a:stretch>
            <a:fillRect/>
          </a:stretch>
        </p:blipFill>
        <p:spPr>
          <a:xfrm rot="16676165">
            <a:off x="1566293" y="3322418"/>
            <a:ext cx="2100678" cy="4117330"/>
          </a:xfrm>
          <a:prstGeom prst="rect">
            <a:avLst/>
          </a:prstGeom>
          <a:ln>
            <a:noFill/>
          </a:ln>
          <a:effectLst>
            <a:softEdge rad="112500"/>
          </a:effectLst>
        </p:spPr>
      </p:pic>
      <p:sp>
        <p:nvSpPr>
          <p:cNvPr id="58369" name="Rectangle 1"/>
          <p:cNvSpPr>
            <a:spLocks noChangeArrowheads="1"/>
          </p:cNvSpPr>
          <p:nvPr/>
        </p:nvSpPr>
        <p:spPr bwMode="auto">
          <a:xfrm>
            <a:off x="4953000" y="1447800"/>
            <a:ext cx="3962400" cy="5139869"/>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د ـ استهلاک شیرازه</a:t>
            </a:r>
          </a:p>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شيرازه يكي ازاركان اصلي درتضمين سلامت فرش بوده و نقشي مهم در تداوم استحكام آن در دراز مدت دارد ؛ بگونه ايكه حتي اهميت اين مطلب در جامعه نيز رواج يافته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ونهايت وخامت اوضاع در هر پديده به از هم پاشيدن شيرازه تشبيه مي شود .</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عدم مراعات نكات فني لازم درامرشيرازه پيچي ؛ خصوصا درموارديكه شيرازه پيچي بعد از مرحله بافت و حتي پس از مرحله سرويس انجام مي شود ؛ موجب بروز عي</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 ها</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بي از قبيل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كيس عرضي</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وا رفتن شيرازه  در مرحله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بهره وری</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كنده شدن شيرازه </a:t>
            </a:r>
            <a:r>
              <a:rPr kumimoji="0" lang="fa-IR" sz="2000" b="0" i="0" strike="noStrike" cap="none" normalizeH="0" baseline="0" dirty="0" smtClean="0">
                <a:ln>
                  <a:noFill/>
                </a:ln>
                <a:solidFill>
                  <a:srgbClr val="008000"/>
                </a:solidFill>
                <a:effectLst/>
                <a:latin typeface="Arial" charset="0"/>
                <a:ea typeface="Times New Roman" pitchFamily="18" charset="0"/>
                <a:cs typeface="B Zar" pitchFamily="2" charset="-78"/>
              </a:rPr>
              <a:t>الحاقی </a:t>
            </a:r>
            <a:r>
              <a:rPr kumimoji="0" lang="ar-SA" sz="2000" b="0" i="0" strike="noStrike" cap="none" normalizeH="0" baseline="0" dirty="0" smtClean="0">
                <a:ln>
                  <a:noFill/>
                </a:ln>
                <a:solidFill>
                  <a:srgbClr val="008000"/>
                </a:solidFill>
                <a:effectLst/>
                <a:latin typeface="Arial" charset="0"/>
                <a:ea typeface="Times New Roman" pitchFamily="18" charset="0"/>
                <a:cs typeface="B Zar" pitchFamily="2" charset="-78"/>
              </a:rPr>
              <a:t>بهمراه كناره فرش</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و امثالهم خواهد بود كه بعضا غير قابل جبران بوده و گاه در صورت مرمت نيز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صدماتي به كيفيت اوليه فرش وارد خواهد شد .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pic>
        <p:nvPicPr>
          <p:cNvPr id="7" name="Picture 6" descr="pic 40.jpg"/>
          <p:cNvPicPr>
            <a:picLocks noChangeAspect="1"/>
          </p:cNvPicPr>
          <p:nvPr/>
        </p:nvPicPr>
        <p:blipFill>
          <a:blip r:embed="rId3"/>
          <a:stretch>
            <a:fillRect/>
          </a:stretch>
        </p:blipFill>
        <p:spPr>
          <a:xfrm>
            <a:off x="304800" y="1447800"/>
            <a:ext cx="3200400" cy="35631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57345" name="Rectangle 1"/>
          <p:cNvSpPr>
            <a:spLocks noChangeArrowheads="1"/>
          </p:cNvSpPr>
          <p:nvPr/>
        </p:nvSpPr>
        <p:spPr bwMode="auto">
          <a:xfrm>
            <a:off x="228600" y="1295400"/>
            <a:ext cx="8686800" cy="532453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rgbClr val="FF0000"/>
                </a:solidFill>
                <a:effectLst/>
                <a:latin typeface="Arial" charset="0"/>
                <a:ea typeface="Times New Roman" pitchFamily="18" charset="0"/>
                <a:cs typeface="B Zar" pitchFamily="2" charset="-78"/>
              </a:rPr>
              <a:t>نكته </a:t>
            </a:r>
            <a:r>
              <a:rPr kumimoji="0" lang="fa-IR" sz="2000" b="1" i="0" u="none" strike="noStrike" cap="none" normalizeH="0" baseline="0" dirty="0" smtClean="0">
                <a:ln>
                  <a:noFill/>
                </a:ln>
                <a:solidFill>
                  <a:srgbClr val="FF0000"/>
                </a:solidFill>
                <a:effectLst/>
                <a:latin typeface="Arial" charset="0"/>
                <a:ea typeface="Times New Roman" pitchFamily="18" charset="0"/>
                <a:cs typeface="B Zar" pitchFamily="2" charset="-78"/>
              </a:rPr>
              <a:t>مهم</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شيرازه پيچي صرفنظر از نوع آن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در گذشته يكي از فنوني در</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امرقاليبافي بحساب مي آمد كه گوياي سليقه</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تجربه و</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مهارت</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بافنده بوده وتقريبادراكثريت قريب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به اتفاق فرشهاي توليدي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شيرازه پيچي نيز</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همزمان با</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افت انجام مي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پذیرفت</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؛كه متاسفانه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امروزه اين سنت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نیک</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تقریبا منسوخ شده</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وكمترفرشي را ميتوان</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پيدا نمودكه شيرازه پيچي</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آن بهمراه بافت انجام يافته</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باشد.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البته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حقيقت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مطلب آنستكه</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دیگر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امروزه نادرند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بافندگاني</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كه</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ازعهده اين امر</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برآيند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چرا</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كه شيرازه پيچي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همزمان با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بافت ؛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برخلاف ظاهر ساده و شايد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بي اهميت آن يكي از نكات بسيار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حساس؛ظريف وفني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درامر</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توليد</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فرش</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است كه نيازمند حوصله؛</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مهارت خاصي بوده وبه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گفته وگواه</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اهل فن ازعهده هربافنده اي</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بر نمي آيد .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البته</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منظور نگارنده در اين باب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بيشتر توليدات </a:t>
            </a:r>
            <a:endPar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شهري بافت منطقه آذر بايجان مي باشد )</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با توجه به توضيحات فوق ميتوان نتيجه گيري نمود كه شيرازه پيچي بعد از مرحله بافت هرگز جايگزين مناسبي براي شيرازه همراه بافت نمي باشد ؛ و تجربه نيز گواه اين مدعاست كه شيرازه پيچي بعد از مرحله بافت در مقام استحكام و ظرافت هرگز ياراي برابري با شيرازه همراه بافت را نخواهد داشت .           </a:t>
            </a:r>
            <a:endParaRPr kumimoji="0" lang="ar-SA" sz="2000" b="0" i="0" u="none" strike="noStrike" cap="none" normalizeH="0" baseline="0" dirty="0" smtClean="0">
              <a:ln>
                <a:noFill/>
              </a:ln>
              <a:solidFill>
                <a:schemeClr val="tx1"/>
              </a:solidFill>
              <a:effectLst/>
              <a:latin typeface="Arial" charset="0"/>
              <a:cs typeface="B Zar" pitchFamily="2" charset="-78"/>
            </a:endParaRPr>
          </a:p>
        </p:txBody>
      </p:sp>
      <p:pic>
        <p:nvPicPr>
          <p:cNvPr id="4" name="Content Placeholder 3" descr="pic 40.jpg"/>
          <p:cNvPicPr>
            <a:picLocks noGrp="1" noChangeAspect="1"/>
          </p:cNvPicPr>
          <p:nvPr>
            <p:ph idx="1"/>
          </p:nvPr>
        </p:nvPicPr>
        <p:blipFill>
          <a:blip r:embed="rId2"/>
          <a:stretch>
            <a:fillRect/>
          </a:stretch>
        </p:blipFill>
        <p:spPr>
          <a:xfrm>
            <a:off x="381000" y="1447800"/>
            <a:ext cx="3490599" cy="3886200"/>
          </a:xfrm>
        </p:spPr>
      </p:pic>
    </p:spTree>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chemeClr val="accent1">
                    <a:lumMod val="75000"/>
                  </a:schemeClr>
                </a:solidFill>
                <a:cs typeface="B Zar" pitchFamily="2" charset="-78"/>
              </a:rPr>
              <a:t>عیب های عارضی</a:t>
            </a:r>
            <a:endParaRPr lang="en-US" dirty="0"/>
          </a:p>
        </p:txBody>
      </p:sp>
      <p:sp>
        <p:nvSpPr>
          <p:cNvPr id="56321" name="Rectangle 1"/>
          <p:cNvSpPr>
            <a:spLocks noChangeArrowheads="1"/>
          </p:cNvSpPr>
          <p:nvPr/>
        </p:nvSpPr>
        <p:spPr bwMode="auto">
          <a:xfrm>
            <a:off x="838200" y="1809214"/>
            <a:ext cx="7391400" cy="3600986"/>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rPr>
              <a:t>ذ ـ سوختن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fa-IR" sz="2400" b="1" i="0" u="none" strike="noStrike" cap="none" normalizeH="0" baseline="0" dirty="0" smtClean="0">
              <a:ln>
                <a:noFill/>
              </a:ln>
              <a:solidFill>
                <a:srgbClr val="0070C0"/>
              </a:solidFill>
              <a:effectLst/>
              <a:latin typeface="Arial" charset="0"/>
              <a:ea typeface="Times New Roman" pitchFamily="18" charset="0"/>
              <a:cs typeface="B Zar"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سوختن نيز يكي از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عيب</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های</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ي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مي باشد كه به جهت قابليت اشتعال سريع مواد مورد استفاده در فرش ؛ شايد در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هر </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مرحله ا</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ی</a:t>
            </a: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 بر فرش عارض گردد ؛ البته اين امردرگذشته به جهت استفاده ازوسايل گرمايشي غيرمطمئن بيش از امروزه مصداق داشت ؛ اما با اينهمه كم نيستند فرشهاي نفيسي كه از اين جهت متحمل صدمات جبران ناپذيري شده اند . سوختن فرش چنانچه خفيف و جزئي باشد قابل رفع بوده ؛ ولي چنانچه عميق و وسيع باشد غير قابل جبران و حتي در صورت جبران نيز همواره عنوان فرش معيوب را بهمراه خواهد داشت .</a:t>
            </a:r>
            <a:endParaRPr kumimoji="0" lang="en-US" sz="2000" b="0" i="0" u="none" strike="noStrike" cap="none" normalizeH="0" baseline="0" dirty="0" smtClean="0">
              <a:ln>
                <a:noFill/>
              </a:ln>
              <a:solidFill>
                <a:schemeClr val="tx1"/>
              </a:solidFill>
              <a:effectLst/>
              <a:latin typeface="Arial" charset="0"/>
              <a:cs typeface="B Zar" pitchFamily="2" charset="-78"/>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sz="2000" b="0" i="0" u="none" strike="noStrike" cap="none" normalizeH="0" baseline="0" dirty="0" smtClean="0">
                <a:ln>
                  <a:noFill/>
                </a:ln>
                <a:solidFill>
                  <a:srgbClr val="000000"/>
                </a:solidFill>
                <a:effectLst/>
                <a:latin typeface="Arial" charset="0"/>
                <a:ea typeface="Times New Roman" pitchFamily="18" charset="0"/>
                <a:cs typeface="B Zar" pitchFamily="2" charset="-78"/>
              </a:rPr>
              <a:t>سخن را با توضيح مكرراين نكته به پايان مي برم كه حد الامكان با سعي دررعايت اختصار؛ تا بدانجا كه به اصل مطلب خلل وارد نشود ؛ با چشم پوشي از ورود در جزئيات مطالب ؛ پرهيزازاطاله كلام نمودم ؛ </a:t>
            </a:r>
            <a:r>
              <a:rPr kumimoji="0" lang="fa-IR" sz="2000" b="0" i="0" u="none" strike="noStrike" cap="none" normalizeH="0" baseline="0" dirty="0" smtClean="0">
                <a:ln>
                  <a:noFill/>
                </a:ln>
                <a:solidFill>
                  <a:srgbClr val="000000"/>
                </a:solidFill>
                <a:effectLst/>
                <a:latin typeface="Arial" charset="0"/>
                <a:ea typeface="Times New Roman" pitchFamily="18" charset="0"/>
                <a:cs typeface="B Zar" pitchFamily="2" charset="-78"/>
              </a:rPr>
              <a:t>و تفصیل سخن به فضل الهی به فرضتی دیگر وا می گزارم</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r>
              <a:rPr kumimoji="0" lang="ar-SA" sz="2000" b="0" i="0" strike="noStrike" cap="none" normalizeH="0" baseline="0" dirty="0" smtClean="0">
                <a:ln>
                  <a:noFill/>
                </a:ln>
                <a:solidFill>
                  <a:srgbClr val="000000"/>
                </a:solidFill>
                <a:effectLst/>
                <a:latin typeface="Arial" charset="0"/>
                <a:ea typeface="Times New Roman" pitchFamily="18" charset="0"/>
                <a:cs typeface="B Zar" pitchFamily="2" charset="-78"/>
              </a:rPr>
              <a:t>. </a:t>
            </a:r>
            <a:endParaRPr kumimoji="0" lang="ar-SA" sz="2000" b="0" i="0" strike="noStrike" cap="none" normalizeH="0" baseline="0" dirty="0" smtClean="0">
              <a:ln>
                <a:noFill/>
              </a:ln>
              <a:solidFill>
                <a:schemeClr val="tx1"/>
              </a:solidFill>
              <a:effectLst/>
              <a:latin typeface="Arial" charset="0"/>
              <a:cs typeface="B Zar" pitchFamily="2" charset="-78"/>
            </a:endParaRPr>
          </a:p>
        </p:txBody>
      </p:sp>
      <p:sp>
        <p:nvSpPr>
          <p:cNvPr id="12" name="Rectangle 11"/>
          <p:cNvSpPr/>
          <p:nvPr/>
        </p:nvSpPr>
        <p:spPr>
          <a:xfrm>
            <a:off x="838200" y="5867400"/>
            <a:ext cx="73914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ar-SA" sz="3200" b="1" dirty="0" smtClean="0">
                <a:solidFill>
                  <a:srgbClr val="C00000"/>
                </a:solidFill>
                <a:cs typeface="B Zar" pitchFamily="2" charset="-78"/>
              </a:rPr>
              <a:t>به اميد حق</a:t>
            </a:r>
            <a:endParaRPr lang="en-US" sz="3200" b="1" dirty="0">
              <a:solidFill>
                <a:srgbClr val="C00000"/>
              </a:solidFill>
              <a:cs typeface="B Zar" pitchFamily="2" charset="-78"/>
            </a:endParaRPr>
          </a:p>
        </p:txBody>
      </p:sp>
    </p:spTree>
  </p:cSld>
  <p:clrMapOvr>
    <a:masterClrMapping/>
  </p:clrMapOvr>
  <p:transition>
    <p:wipe dir="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1735</TotalTime>
  <Words>6352</Words>
  <Application>Microsoft Office PowerPoint</Application>
  <PresentationFormat>On-screen Show (4:3)</PresentationFormat>
  <Paragraphs>232</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Trek</vt:lpstr>
      <vt:lpstr> فرش معيوب ؟  تعريفي علمي و عرفي ازواژه عيب در عرصه فرش </vt:lpstr>
      <vt:lpstr>Slide 2</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ذاتی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lpstr>عیب های عارضی</vt:lpstr>
    </vt:vector>
  </TitlesOfParts>
  <Company>sazgar.com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Aria TM</dc:creator>
  <cp:lastModifiedBy>Aria TM</cp:lastModifiedBy>
  <cp:revision>170</cp:revision>
  <dcterms:created xsi:type="dcterms:W3CDTF">2013-04-17T11:56:47Z</dcterms:created>
  <dcterms:modified xsi:type="dcterms:W3CDTF">2013-04-21T21:27:44Z</dcterms:modified>
</cp:coreProperties>
</file>